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CopilotにはBusinessサブスクリプションが必要です。作業前にソースドキュメントをOneDriveにアップロードしてください。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OneDriveへのアップロードが先決です。プロンプトでスピーカーノートを必ず明示してください。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Copilotのノートを確認・トリミングしてから制御行を追加してください。ブロック構造は信頼できます。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サブスクリプションの要件と品質の制限は現実的ですが対処可能です。常に確認とトリミングを行ってください。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[SESSION:start id=1]
[HIGHLIGHT:on block=1]
CopilotのPPTXをpptx2videoにアップロードしてください。ナレーション付きの動画が自動で生成されます。
[HIGHLIGHT:off]
[SESSION:end id=1]</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image" Target="../media/image-2-3.png"/><Relationship Id="rId4" Type="http://schemas.openxmlformats.org/officeDocument/2006/relationships/slideLayout" Target="../slideLayouts/slideLayout1.xml"/><Relationship Id="rId5"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3474720" cy="5143500"/>
          </a:xfrm>
          <a:prstGeom prst="rect">
            <a:avLst/>
          </a:prstGeom>
          <a:solidFill>
            <a:srgbClr val="112240"/>
          </a:solidFill>
          <a:ln w="12700">
            <a:solidFill>
              <a:srgbClr val="112240"/>
            </a:solidFill>
            <a:prstDash val="solid"/>
          </a:ln>
        </p:spPr>
      </p:sp>
      <p:sp>
        <p:nvSpPr>
          <p:cNvPr id="3" name="Shape 1"/>
          <p:cNvSpPr/>
          <p:nvPr/>
        </p:nvSpPr>
        <p:spPr>
          <a:xfrm>
            <a:off x="0" y="0"/>
            <a:ext cx="9144000" cy="64008"/>
          </a:xfrm>
          <a:prstGeom prst="rect">
            <a:avLst/>
          </a:prstGeom>
          <a:solidFill>
            <a:srgbClr val="00C2CB"/>
          </a:solidFill>
          <a:ln w="12700">
            <a:solidFill>
              <a:srgbClr val="00C2CB"/>
            </a:solidFill>
            <a:prstDash val="solid"/>
          </a:ln>
        </p:spPr>
      </p:sp>
      <p:sp>
        <p:nvSpPr>
          <p:cNvPr id="4" name="Shape 2"/>
          <p:cNvSpPr/>
          <p:nvPr/>
        </p:nvSpPr>
        <p:spPr>
          <a:xfrm>
            <a:off x="3474720" y="64008"/>
            <a:ext cx="64008" cy="5079492"/>
          </a:xfrm>
          <a:prstGeom prst="rect">
            <a:avLst/>
          </a:prstGeom>
          <a:solidFill>
            <a:srgbClr val="00C2CB"/>
          </a:solidFill>
          <a:ln w="12700">
            <a:solidFill>
              <a:srgbClr val="00C2CB"/>
            </a:solidFill>
            <a:prstDash val="solid"/>
          </a:ln>
        </p:spPr>
      </p:sp>
      <p:sp>
        <p:nvSpPr>
          <p:cNvPr id="5" name="Shape 3"/>
          <p:cNvSpPr/>
          <p:nvPr/>
        </p:nvSpPr>
        <p:spPr>
          <a:xfrm>
            <a:off x="320040" y="320040"/>
            <a:ext cx="1737360" cy="347472"/>
          </a:xfrm>
          <a:prstGeom prst="roundRect">
            <a:avLst>
              <a:gd name="adj" fmla="val 26316"/>
            </a:avLst>
          </a:prstGeom>
          <a:solidFill>
            <a:srgbClr val="00C2CB"/>
          </a:solidFill>
          <a:ln w="12700">
            <a:solidFill>
              <a:srgbClr val="00C2CB"/>
            </a:solidFill>
            <a:prstDash val="solid"/>
          </a:ln>
        </p:spPr>
      </p:sp>
      <p:sp>
        <p:nvSpPr>
          <p:cNvPr id="6" name="Text 4"/>
          <p:cNvSpPr/>
          <p:nvPr/>
        </p:nvSpPr>
        <p:spPr>
          <a:xfrm>
            <a:off x="320040" y="320040"/>
            <a:ext cx="1737360" cy="347472"/>
          </a:xfrm>
          <a:prstGeom prst="rect">
            <a:avLst/>
          </a:prstGeom>
          <a:noFill/>
          <a:ln/>
        </p:spPr>
        <p:txBody>
          <a:bodyPr wrap="square" lIns="0" tIns="0" rIns="0" bIns="0" rtlCol="0" anchor="ctr"/>
          <a:lstStyle/>
          <a:p>
            <a:pPr algn="ctr" indent="0" marL="0">
              <a:buNone/>
            </a:pPr>
            <a:r>
              <a:rPr lang="en-US" sz="1000" b="1" dirty="0">
                <a:solidFill>
                  <a:srgbClr val="080F1A"/>
                </a:solidFill>
                <a:latin typeface="Calibri" pitchFamily="34" charset="0"/>
                <a:ea typeface="Calibri" pitchFamily="34" charset="-122"/>
                <a:cs typeface="Calibri" pitchFamily="34" charset="-120"/>
              </a:rPr>
              <a:t>第6回 全6回</a:t>
            </a:r>
            <a:endParaRPr lang="en-US" sz="1000" dirty="0"/>
          </a:p>
        </p:txBody>
      </p:sp>
      <p:sp>
        <p:nvSpPr>
          <p:cNvPr id="7" name="Shape 5"/>
          <p:cNvSpPr/>
          <p:nvPr/>
        </p:nvSpPr>
        <p:spPr>
          <a:xfrm>
            <a:off x="594360" y="822960"/>
            <a:ext cx="2286000" cy="2286000"/>
          </a:xfrm>
          <a:prstGeom prst="ellipse">
            <a:avLst/>
          </a:prstGeom>
          <a:solidFill>
            <a:srgbClr val="00C2CB"/>
          </a:solidFill>
          <a:ln w="12700">
            <a:solidFill>
              <a:srgbClr val="00C2CB"/>
            </a:solidFill>
            <a:prstDash val="solid"/>
          </a:ln>
        </p:spPr>
      </p:sp>
      <p:pic>
        <p:nvPicPr>
          <p:cNvPr id="8" name="Image 0" descr="preencoded.png">    </p:cNvPr>
          <p:cNvPicPr>
            <a:picLocks noChangeAspect="1"/>
          </p:cNvPicPr>
          <p:nvPr/>
        </p:nvPicPr>
        <p:blipFill>
          <a:blip r:embed="rId1"/>
          <a:stretch>
            <a:fillRect/>
          </a:stretch>
        </p:blipFill>
        <p:spPr>
          <a:xfrm>
            <a:off x="822960" y="1005840"/>
            <a:ext cx="1828800" cy="1828800"/>
          </a:xfrm>
          <a:prstGeom prst="rect">
            <a:avLst/>
          </a:prstGeom>
        </p:spPr>
      </p:pic>
      <p:sp>
        <p:nvSpPr>
          <p:cNvPr id="9" name="Text 6"/>
          <p:cNvSpPr/>
          <p:nvPr/>
        </p:nvSpPr>
        <p:spPr>
          <a:xfrm>
            <a:off x="182880" y="4572000"/>
            <a:ext cx="3108960" cy="365760"/>
          </a:xfrm>
          <a:prstGeom prst="rect">
            <a:avLst/>
          </a:prstGeom>
          <a:noFill/>
          <a:ln/>
        </p:spPr>
        <p:txBody>
          <a:bodyPr wrap="square"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pptx2video.z0a.net</a:t>
            </a:r>
            <a:endParaRPr lang="en-US" sz="900" dirty="0"/>
          </a:p>
        </p:txBody>
      </p:sp>
      <p:sp>
        <p:nvSpPr>
          <p:cNvPr id="10" name="Text 7"/>
          <p:cNvSpPr/>
          <p:nvPr/>
        </p:nvSpPr>
        <p:spPr>
          <a:xfrm>
            <a:off x="3749040" y="502920"/>
            <a:ext cx="5212080" cy="1737360"/>
          </a:xfrm>
          <a:prstGeom prst="rect">
            <a:avLst/>
          </a:prstGeom>
          <a:noFill/>
          <a:ln/>
        </p:spPr>
        <p:txBody>
          <a:bodyPr wrap="square" rtlCol="0" anchor="t"/>
          <a:lstStyle/>
          <a:p>
            <a:pPr algn="l" indent="0" marL="0">
              <a:buNone/>
            </a:pPr>
            <a:r>
              <a:rPr lang="en-US" sz="3400" b="1" dirty="0">
                <a:solidFill>
                  <a:srgbClr val="FFFFFF"/>
                </a:solidFill>
                <a:latin typeface="Trebuchet MS" pitchFamily="34" charset="0"/>
                <a:ea typeface="Trebuchet MS" pitchFamily="34" charset="-122"/>
                <a:cs typeface="Trebuchet MS" pitchFamily="34" charset="-120"/>
              </a:rPr>
              <a:t>Copilot in PowerPoint</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既存資料をスライドに</a:t>
            </a:r>
            <a:endParaRPr lang="en-US" sz="3400" dirty="0"/>
          </a:p>
          <a:p>
            <a:pPr algn="l" indent="0" marL="0">
              <a:buNone/>
            </a:pPr>
            <a:r>
              <a:rPr lang="en-US" sz="3400" b="1" dirty="0">
                <a:solidFill>
                  <a:srgbClr val="FFFFFF"/>
                </a:solidFill>
                <a:latin typeface="Trebuchet MS" pitchFamily="34" charset="0"/>
                <a:ea typeface="Trebuchet MS" pitchFamily="34" charset="-122"/>
                <a:cs typeface="Trebuchet MS" pitchFamily="34" charset="-120"/>
              </a:rPr>
              <a:t>変換したい方へ</a:t>
            </a:r>
            <a:endParaRPr lang="en-US" sz="3400" dirty="0"/>
          </a:p>
        </p:txBody>
      </p:sp>
      <p:sp>
        <p:nvSpPr>
          <p:cNvPr id="11" name="Text 8"/>
          <p:cNvSpPr/>
          <p:nvPr/>
        </p:nvSpPr>
        <p:spPr>
          <a:xfrm>
            <a:off x="3749040" y="2331720"/>
            <a:ext cx="5120640" cy="640080"/>
          </a:xfrm>
          <a:prstGeom prst="rect">
            <a:avLst/>
          </a:prstGeom>
          <a:noFill/>
          <a:ln/>
        </p:spPr>
        <p:txBody>
          <a:bodyPr wrap="square" rtlCol="0" anchor="ctr"/>
          <a:lstStyle/>
          <a:p>
            <a:pPr algn="l" indent="0" marL="0">
              <a:buNone/>
            </a:pPr>
            <a:r>
              <a:rPr lang="en-US" sz="1400" dirty="0">
                <a:solidFill>
                  <a:srgbClr val="00C2CB"/>
                </a:solidFill>
                <a:latin typeface="Calibri" pitchFamily="34" charset="0"/>
                <a:ea typeface="Calibri" pitchFamily="34" charset="-122"/>
                <a:cs typeface="Calibri" pitchFamily="34" charset="-120"/>
              </a:rPr>
              <a:t>WordファイルやPDFが数分でプレゼンテーションに</a:t>
            </a:r>
            <a:endParaRPr lang="en-US" sz="1400" dirty="0"/>
          </a:p>
        </p:txBody>
      </p:sp>
      <p:sp>
        <p:nvSpPr>
          <p:cNvPr id="12" name="Shape 9"/>
          <p:cNvSpPr/>
          <p:nvPr/>
        </p:nvSpPr>
        <p:spPr>
          <a:xfrm>
            <a:off x="3749040" y="3063240"/>
            <a:ext cx="5029200" cy="0"/>
          </a:xfrm>
          <a:prstGeom prst="line">
            <a:avLst/>
          </a:prstGeom>
          <a:noFill/>
          <a:ln w="19050">
            <a:solidFill>
              <a:srgbClr val="1A3050"/>
            </a:solidFill>
            <a:prstDash val="solid"/>
          </a:ln>
        </p:spPr>
      </p:sp>
      <p:sp>
        <p:nvSpPr>
          <p:cNvPr id="13" name="Shape 10"/>
          <p:cNvSpPr/>
          <p:nvPr/>
        </p:nvSpPr>
        <p:spPr>
          <a:xfrm>
            <a:off x="374904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4" name="Text 11"/>
          <p:cNvSpPr/>
          <p:nvPr/>
        </p:nvSpPr>
        <p:spPr>
          <a:xfrm>
            <a:off x="374904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7枚</a:t>
            </a:r>
            <a:endParaRPr lang="en-US" sz="1600" dirty="0"/>
          </a:p>
        </p:txBody>
      </p:sp>
      <p:sp>
        <p:nvSpPr>
          <p:cNvPr id="15" name="Text 12"/>
          <p:cNvSpPr/>
          <p:nvPr/>
        </p:nvSpPr>
        <p:spPr>
          <a:xfrm>
            <a:off x="374904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スライド構成</a:t>
            </a:r>
            <a:endParaRPr lang="en-US" sz="900" dirty="0"/>
          </a:p>
        </p:txBody>
      </p:sp>
      <p:sp>
        <p:nvSpPr>
          <p:cNvPr id="16" name="Shape 13"/>
          <p:cNvSpPr/>
          <p:nvPr/>
        </p:nvSpPr>
        <p:spPr>
          <a:xfrm>
            <a:off x="548640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7" name="Text 14"/>
          <p:cNvSpPr/>
          <p:nvPr/>
        </p:nvSpPr>
        <p:spPr>
          <a:xfrm>
            <a:off x="548640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2言語</a:t>
            </a:r>
            <a:endParaRPr lang="en-US" sz="1600" dirty="0"/>
          </a:p>
        </p:txBody>
      </p:sp>
      <p:sp>
        <p:nvSpPr>
          <p:cNvPr id="18" name="Text 15"/>
          <p:cNvSpPr/>
          <p:nvPr/>
        </p:nvSpPr>
        <p:spPr>
          <a:xfrm>
            <a:off x="548640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EN + JA</a:t>
            </a:r>
            <a:endParaRPr lang="en-US" sz="900" dirty="0"/>
          </a:p>
        </p:txBody>
      </p:sp>
      <p:sp>
        <p:nvSpPr>
          <p:cNvPr id="19" name="Shape 16"/>
          <p:cNvSpPr/>
          <p:nvPr/>
        </p:nvSpPr>
        <p:spPr>
          <a:xfrm>
            <a:off x="7223760" y="3291840"/>
            <a:ext cx="1600200" cy="91440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0" name="Text 17"/>
          <p:cNvSpPr/>
          <p:nvPr/>
        </p:nvSpPr>
        <p:spPr>
          <a:xfrm>
            <a:off x="7223760" y="3337560"/>
            <a:ext cx="1600200" cy="457200"/>
          </a:xfrm>
          <a:prstGeom prst="rect">
            <a:avLst/>
          </a:prstGeom>
          <a:noFill/>
          <a:ln/>
        </p:spPr>
        <p:txBody>
          <a:bodyPr wrap="square" lIns="0" tIns="0" rIns="0" bIns="0" rtlCol="0" anchor="ctr"/>
          <a:lstStyle/>
          <a:p>
            <a:pPr algn="ctr" indent="0" marL="0">
              <a:buNone/>
            </a:pPr>
            <a:r>
              <a:rPr lang="en-US" sz="1600" b="1" dirty="0">
                <a:solidFill>
                  <a:srgbClr val="00C2CB"/>
                </a:solidFill>
                <a:latin typeface="Trebuchet MS" pitchFamily="34" charset="0"/>
                <a:ea typeface="Trebuchet MS" pitchFamily="34" charset="-122"/>
                <a:cs typeface="Trebuchet MS" pitchFamily="34" charset="-120"/>
              </a:rPr>
              <a:t>100%</a:t>
            </a:r>
            <a:endParaRPr lang="en-US" sz="1600" dirty="0"/>
          </a:p>
        </p:txBody>
      </p:sp>
      <p:sp>
        <p:nvSpPr>
          <p:cNvPr id="21" name="Text 18"/>
          <p:cNvSpPr/>
          <p:nvPr/>
        </p:nvSpPr>
        <p:spPr>
          <a:xfrm>
            <a:off x="7223760" y="3794760"/>
            <a:ext cx="1600200" cy="320040"/>
          </a:xfrm>
          <a:prstGeom prst="rect">
            <a:avLst/>
          </a:prstGeom>
          <a:noFill/>
          <a:ln/>
        </p:spPr>
        <p:txBody>
          <a:bodyPr wrap="square" lIns="0" tIns="0" rIns="0" bIns="0" rtlCol="0" anchor="ctr"/>
          <a:lstStyle/>
          <a:p>
            <a:pPr algn="ctr" indent="0" marL="0">
              <a:buNone/>
            </a:pPr>
            <a:r>
              <a:rPr lang="en-US" sz="900" dirty="0">
                <a:solidFill>
                  <a:srgbClr val="6B8CAE"/>
                </a:solidFill>
                <a:latin typeface="Calibri" pitchFamily="34" charset="0"/>
                <a:ea typeface="Calibri" pitchFamily="34" charset="-122"/>
                <a:cs typeface="Calibri" pitchFamily="34" charset="-120"/>
              </a:rPr>
              <a:t>ナレーション対応</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7315200" cy="502920"/>
          </a:xfrm>
          <a:prstGeom prst="rect">
            <a:avLst/>
          </a:prstGeom>
          <a:noFill/>
          <a:ln/>
        </p:spPr>
        <p:txBody>
          <a:bodyPr wrap="square" rtlCol="0" anchor="ctr"/>
          <a:lstStyle/>
          <a:p>
            <a:pPr indent="0" marL="0">
              <a:buNone/>
            </a:pPr>
            <a:r>
              <a:rPr lang="en-US" sz="2000" b="1" dirty="0">
                <a:solidFill>
                  <a:srgbClr val="FFFFFF"/>
                </a:solidFill>
                <a:latin typeface="Trebuchet MS" pitchFamily="34" charset="0"/>
                <a:ea typeface="Trebuchet MS" pitchFamily="34" charset="-122"/>
                <a:cs typeface="Trebuchet MS" pitchFamily="34" charset="-120"/>
              </a:rPr>
              <a:t>こんな方に向いています</a:t>
            </a:r>
            <a:endParaRPr lang="en-US" sz="20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1005840"/>
            <a:ext cx="777240" cy="777240"/>
          </a:xfrm>
          <a:prstGeom prst="ellipse">
            <a:avLst/>
          </a:prstGeom>
          <a:solidFill>
            <a:srgbClr val="00C2CB"/>
          </a:solidFill>
          <a:ln w="12700">
            <a:solidFill>
              <a:srgbClr val="00C2CB"/>
            </a:solidFill>
            <a:prstDash val="solid"/>
          </a:ln>
        </p:spPr>
      </p:sp>
      <p:pic>
        <p:nvPicPr>
          <p:cNvPr id="7" name="Image 0" descr="preencoded.png">    </p:cNvPr>
          <p:cNvPicPr>
            <a:picLocks noChangeAspect="1"/>
          </p:cNvPicPr>
          <p:nvPr/>
        </p:nvPicPr>
        <p:blipFill>
          <a:blip r:embed="rId1"/>
          <a:stretch>
            <a:fillRect/>
          </a:stretch>
        </p:blipFill>
        <p:spPr>
          <a:xfrm>
            <a:off x="493776" y="1133856"/>
            <a:ext cx="521208" cy="521208"/>
          </a:xfrm>
          <a:prstGeom prst="rect">
            <a:avLst/>
          </a:prstGeom>
        </p:spPr>
      </p:pic>
      <p:sp>
        <p:nvSpPr>
          <p:cNvPr id="8" name="Shape 5"/>
          <p:cNvSpPr/>
          <p:nvPr/>
        </p:nvSpPr>
        <p:spPr>
          <a:xfrm>
            <a:off x="1325880" y="100584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9" name="Text 6"/>
          <p:cNvSpPr/>
          <p:nvPr/>
        </p:nvSpPr>
        <p:spPr>
          <a:xfrm>
            <a:off x="1508760" y="104241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すでに何かが書かれている方</a:t>
            </a:r>
            <a:endParaRPr lang="en-US" sz="1300" dirty="0"/>
          </a:p>
        </p:txBody>
      </p:sp>
      <p:sp>
        <p:nvSpPr>
          <p:cNvPr id="10" name="Text 7"/>
          <p:cNvSpPr/>
          <p:nvPr/>
        </p:nvSpPr>
        <p:spPr>
          <a:xfrm>
            <a:off x="1508760" y="133502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Word・PDF・会議メモ・調査報告書 — Copilotが読んで自動的にスライドに変換します。</a:t>
            </a:r>
            <a:endParaRPr lang="en-US" sz="1200" dirty="0"/>
          </a:p>
        </p:txBody>
      </p:sp>
      <p:sp>
        <p:nvSpPr>
          <p:cNvPr id="11" name="Shape 8"/>
          <p:cNvSpPr/>
          <p:nvPr/>
        </p:nvSpPr>
        <p:spPr>
          <a:xfrm>
            <a:off x="365760" y="2240280"/>
            <a:ext cx="777240" cy="777240"/>
          </a:xfrm>
          <a:prstGeom prst="ellipse">
            <a:avLst/>
          </a:prstGeom>
          <a:solidFill>
            <a:srgbClr val="00C2CB"/>
          </a:solidFill>
          <a:ln w="12700">
            <a:solidFill>
              <a:srgbClr val="00C2CB"/>
            </a:solidFill>
            <a:prstDash val="solid"/>
          </a:ln>
        </p:spPr>
      </p:sp>
      <p:pic>
        <p:nvPicPr>
          <p:cNvPr id="12" name="Image 1" descr="preencoded.png">    </p:cNvPr>
          <p:cNvPicPr>
            <a:picLocks noChangeAspect="1"/>
          </p:cNvPicPr>
          <p:nvPr/>
        </p:nvPicPr>
        <p:blipFill>
          <a:blip r:embed="rId2"/>
          <a:stretch>
            <a:fillRect/>
          </a:stretch>
        </p:blipFill>
        <p:spPr>
          <a:xfrm>
            <a:off x="493776" y="2368296"/>
            <a:ext cx="521208" cy="521208"/>
          </a:xfrm>
          <a:prstGeom prst="rect">
            <a:avLst/>
          </a:prstGeom>
        </p:spPr>
      </p:pic>
      <p:sp>
        <p:nvSpPr>
          <p:cNvPr id="13" name="Shape 9"/>
          <p:cNvSpPr/>
          <p:nvPr/>
        </p:nvSpPr>
        <p:spPr>
          <a:xfrm>
            <a:off x="1325880" y="224028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4" name="Text 10"/>
          <p:cNvSpPr/>
          <p:nvPr/>
        </p:nvSpPr>
        <p:spPr>
          <a:xfrm>
            <a:off x="1508760" y="227685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ゼロから始めたくない方</a:t>
            </a:r>
            <a:endParaRPr lang="en-US" sz="1300" dirty="0"/>
          </a:p>
        </p:txBody>
      </p:sp>
      <p:sp>
        <p:nvSpPr>
          <p:cNvPr id="15" name="Text 11"/>
          <p:cNvSpPr/>
          <p:nvPr/>
        </p:nvSpPr>
        <p:spPr>
          <a:xfrm>
            <a:off x="1508760" y="256946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プレゼンを作ったことがない方にとって、最も摩擦の少ない入口です。</a:t>
            </a:r>
            <a:endParaRPr lang="en-US" sz="1200" dirty="0"/>
          </a:p>
        </p:txBody>
      </p:sp>
      <p:sp>
        <p:nvSpPr>
          <p:cNvPr id="16" name="Shape 12"/>
          <p:cNvSpPr/>
          <p:nvPr/>
        </p:nvSpPr>
        <p:spPr>
          <a:xfrm>
            <a:off x="365760" y="3474720"/>
            <a:ext cx="777240" cy="777240"/>
          </a:xfrm>
          <a:prstGeom prst="ellipse">
            <a:avLst/>
          </a:prstGeom>
          <a:solidFill>
            <a:srgbClr val="00C2CB"/>
          </a:solidFill>
          <a:ln w="12700">
            <a:solidFill>
              <a:srgbClr val="00C2CB"/>
            </a:solidFill>
            <a:prstDash val="solid"/>
          </a:ln>
        </p:spPr>
      </p:sp>
      <p:pic>
        <p:nvPicPr>
          <p:cNvPr id="17" name="Image 2" descr="preencoded.png">    </p:cNvPr>
          <p:cNvPicPr>
            <a:picLocks noChangeAspect="1"/>
          </p:cNvPicPr>
          <p:nvPr/>
        </p:nvPicPr>
        <p:blipFill>
          <a:blip r:embed="rId3"/>
          <a:stretch>
            <a:fillRect/>
          </a:stretch>
        </p:blipFill>
        <p:spPr>
          <a:xfrm>
            <a:off x="493776" y="3602736"/>
            <a:ext cx="521208" cy="521208"/>
          </a:xfrm>
          <a:prstGeom prst="rect">
            <a:avLst/>
          </a:prstGeom>
        </p:spPr>
      </p:pic>
      <p:sp>
        <p:nvSpPr>
          <p:cNvPr id="18" name="Shape 13"/>
          <p:cNvSpPr/>
          <p:nvPr/>
        </p:nvSpPr>
        <p:spPr>
          <a:xfrm>
            <a:off x="1325880" y="3474720"/>
            <a:ext cx="7406640" cy="77724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9" name="Text 14"/>
          <p:cNvSpPr/>
          <p:nvPr/>
        </p:nvSpPr>
        <p:spPr>
          <a:xfrm>
            <a:off x="1508760" y="3511296"/>
            <a:ext cx="7132320" cy="292608"/>
          </a:xfrm>
          <a:prstGeom prst="rect">
            <a:avLst/>
          </a:prstGeom>
          <a:noFill/>
          <a:ln/>
        </p:spPr>
        <p:txBody>
          <a:bodyPr wrap="square" lIns="0" tIns="0" rIns="0" bIns="0" rtlCol="0" anchor="ctr"/>
          <a:lstStyle/>
          <a:p>
            <a:pPr indent="0" marL="0">
              <a:buNone/>
            </a:pPr>
            <a:r>
              <a:rPr lang="en-US" sz="1300" b="1" dirty="0">
                <a:solidFill>
                  <a:srgbClr val="00C2CB"/>
                </a:solidFill>
                <a:latin typeface="Trebuchet MS" pitchFamily="34" charset="0"/>
                <a:ea typeface="Trebuchet MS" pitchFamily="34" charset="-122"/>
                <a:cs typeface="Trebuchet MS" pitchFamily="34" charset="-120"/>
              </a:rPr>
              <a:t>AIに構成を任せたい方</a:t>
            </a:r>
            <a:endParaRPr lang="en-US" sz="1300" dirty="0"/>
          </a:p>
        </p:txBody>
      </p:sp>
      <p:sp>
        <p:nvSpPr>
          <p:cNvPr id="20" name="Text 15"/>
          <p:cNvSpPr/>
          <p:nvPr/>
        </p:nvSpPr>
        <p:spPr>
          <a:xfrm>
            <a:off x="1508760" y="3803904"/>
            <a:ext cx="7132320" cy="347472"/>
          </a:xfrm>
          <a:prstGeom prst="rect">
            <a:avLst/>
          </a:prstGeom>
          <a:noFill/>
          <a:ln/>
        </p:spPr>
        <p:txBody>
          <a:bodyPr wrap="square" lIns="0" tIns="0" rIns="0" bIns="0" rtlCol="0" anchor="ctr"/>
          <a:lstStyle/>
          <a:p>
            <a:pPr indent="0" marL="0">
              <a:buNone/>
            </a:pPr>
            <a:r>
              <a:rPr lang="en-US" sz="1200" dirty="0">
                <a:solidFill>
                  <a:srgbClr val="D6E4F0"/>
                </a:solidFill>
                <a:latin typeface="Calibri" pitchFamily="34" charset="0"/>
                <a:ea typeface="Calibri" pitchFamily="34" charset="-122"/>
                <a:cs typeface="Calibri" pitchFamily="34" charset="-120"/>
              </a:rPr>
              <a:t>Copilotがタイトル・コンテンツ・スピーカーノート付きのスライドを生成します。ナレーション原稿のドラフトがすぐに手に入ります。</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6167"/>
          </a:solidFill>
          <a:ln w="12700">
            <a:solidFill>
              <a:srgbClr val="F96167"/>
            </a:solidFill>
            <a:prstDash val="solid"/>
          </a:ln>
        </p:spPr>
      </p:sp>
      <p:sp>
        <p:nvSpPr>
          <p:cNvPr id="3" name="Shape 1"/>
          <p:cNvSpPr/>
          <p:nvPr/>
        </p:nvSpPr>
        <p:spPr>
          <a:xfrm>
            <a:off x="365760" y="182880"/>
            <a:ext cx="64008" cy="502920"/>
          </a:xfrm>
          <a:prstGeom prst="rect">
            <a:avLst/>
          </a:prstGeom>
          <a:solidFill>
            <a:srgbClr val="F96167"/>
          </a:solidFill>
          <a:ln w="12700">
            <a:solidFill>
              <a:srgbClr val="F96167"/>
            </a:solidFill>
            <a:prstDash val="solid"/>
          </a:ln>
        </p:spPr>
      </p:sp>
      <p:sp>
        <p:nvSpPr>
          <p:cNvPr id="4" name="Text 2"/>
          <p:cNvSpPr/>
          <p:nvPr/>
        </p:nvSpPr>
        <p:spPr>
          <a:xfrm>
            <a:off x="548640" y="182880"/>
            <a:ext cx="7315200" cy="502920"/>
          </a:xfrm>
          <a:prstGeom prst="rect">
            <a:avLst/>
          </a:prstGeom>
          <a:noFill/>
          <a:ln/>
        </p:spPr>
        <p:txBody>
          <a:bodyPr wrap="square"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セットアップ</a:t>
            </a:r>
            <a:endParaRPr lang="en-US" sz="22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1005840"/>
            <a:ext cx="566928" cy="566928"/>
          </a:xfrm>
          <a:prstGeom prst="ellipse">
            <a:avLst/>
          </a:prstGeom>
          <a:solidFill>
            <a:srgbClr val="F96167"/>
          </a:solidFill>
          <a:ln w="12700">
            <a:solidFill>
              <a:srgbClr val="F96167"/>
            </a:solidFill>
            <a:prstDash val="solid"/>
          </a:ln>
        </p:spPr>
      </p:sp>
      <p:sp>
        <p:nvSpPr>
          <p:cNvPr id="7" name="Text 5"/>
          <p:cNvSpPr/>
          <p:nvPr/>
        </p:nvSpPr>
        <p:spPr>
          <a:xfrm>
            <a:off x="365760" y="1005840"/>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1</a:t>
            </a:r>
            <a:endParaRPr lang="en-US" sz="1500" dirty="0"/>
          </a:p>
        </p:txBody>
      </p:sp>
      <p:sp>
        <p:nvSpPr>
          <p:cNvPr id="8" name="Shape 6"/>
          <p:cNvSpPr/>
          <p:nvPr/>
        </p:nvSpPr>
        <p:spPr>
          <a:xfrm>
            <a:off x="649224" y="1572768"/>
            <a:ext cx="0" cy="237744"/>
          </a:xfrm>
          <a:prstGeom prst="line">
            <a:avLst/>
          </a:prstGeom>
          <a:noFill/>
          <a:ln w="19050">
            <a:solidFill>
              <a:srgbClr val="1A3050"/>
            </a:solidFill>
            <a:prstDash val="solid"/>
          </a:ln>
        </p:spPr>
      </p:sp>
      <p:sp>
        <p:nvSpPr>
          <p:cNvPr id="9" name="Shape 7"/>
          <p:cNvSpPr/>
          <p:nvPr/>
        </p:nvSpPr>
        <p:spPr>
          <a:xfrm>
            <a:off x="1097280" y="960120"/>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0" name="Text 8"/>
          <p:cNvSpPr/>
          <p:nvPr/>
        </p:nvSpPr>
        <p:spPr>
          <a:xfrm>
            <a:off x="1280160" y="960120"/>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Microsoft 365 Business Standard以上が必要（1ユーザーあたり約1,900円/月〜）</a:t>
            </a:r>
            <a:endParaRPr lang="en-US" sz="1300" dirty="0"/>
          </a:p>
        </p:txBody>
      </p:sp>
      <p:sp>
        <p:nvSpPr>
          <p:cNvPr id="11" name="Shape 9"/>
          <p:cNvSpPr/>
          <p:nvPr/>
        </p:nvSpPr>
        <p:spPr>
          <a:xfrm>
            <a:off x="365760" y="1810512"/>
            <a:ext cx="566928" cy="566928"/>
          </a:xfrm>
          <a:prstGeom prst="ellipse">
            <a:avLst/>
          </a:prstGeom>
          <a:solidFill>
            <a:srgbClr val="F96167"/>
          </a:solidFill>
          <a:ln w="12700">
            <a:solidFill>
              <a:srgbClr val="F96167"/>
            </a:solidFill>
            <a:prstDash val="solid"/>
          </a:ln>
        </p:spPr>
      </p:sp>
      <p:sp>
        <p:nvSpPr>
          <p:cNvPr id="12" name="Text 10"/>
          <p:cNvSpPr/>
          <p:nvPr/>
        </p:nvSpPr>
        <p:spPr>
          <a:xfrm>
            <a:off x="365760" y="1810512"/>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2</a:t>
            </a:r>
            <a:endParaRPr lang="en-US" sz="1500" dirty="0"/>
          </a:p>
        </p:txBody>
      </p:sp>
      <p:sp>
        <p:nvSpPr>
          <p:cNvPr id="13" name="Shape 11"/>
          <p:cNvSpPr/>
          <p:nvPr/>
        </p:nvSpPr>
        <p:spPr>
          <a:xfrm>
            <a:off x="649224" y="2377440"/>
            <a:ext cx="0" cy="237744"/>
          </a:xfrm>
          <a:prstGeom prst="line">
            <a:avLst/>
          </a:prstGeom>
          <a:noFill/>
          <a:ln w="19050">
            <a:solidFill>
              <a:srgbClr val="1A3050"/>
            </a:solidFill>
            <a:prstDash val="solid"/>
          </a:ln>
        </p:spPr>
      </p:sp>
      <p:sp>
        <p:nvSpPr>
          <p:cNvPr id="14" name="Shape 12"/>
          <p:cNvSpPr/>
          <p:nvPr/>
        </p:nvSpPr>
        <p:spPr>
          <a:xfrm>
            <a:off x="1097280" y="1764792"/>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5" name="Text 13"/>
          <p:cNvSpPr/>
          <p:nvPr/>
        </p:nvSpPr>
        <p:spPr>
          <a:xfrm>
            <a:off x="1280160" y="1764792"/>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PersonalプランおよびFamilyプランは対象外</a:t>
            </a:r>
            <a:endParaRPr lang="en-US" sz="1300" dirty="0"/>
          </a:p>
        </p:txBody>
      </p:sp>
      <p:sp>
        <p:nvSpPr>
          <p:cNvPr id="16" name="Shape 14"/>
          <p:cNvSpPr/>
          <p:nvPr/>
        </p:nvSpPr>
        <p:spPr>
          <a:xfrm>
            <a:off x="365760" y="2615184"/>
            <a:ext cx="566928" cy="566928"/>
          </a:xfrm>
          <a:prstGeom prst="ellipse">
            <a:avLst/>
          </a:prstGeom>
          <a:solidFill>
            <a:srgbClr val="F96167"/>
          </a:solidFill>
          <a:ln w="12700">
            <a:solidFill>
              <a:srgbClr val="F96167"/>
            </a:solidFill>
            <a:prstDash val="solid"/>
          </a:ln>
        </p:spPr>
      </p:sp>
      <p:sp>
        <p:nvSpPr>
          <p:cNvPr id="17" name="Text 15"/>
          <p:cNvSpPr/>
          <p:nvPr/>
        </p:nvSpPr>
        <p:spPr>
          <a:xfrm>
            <a:off x="365760" y="2615184"/>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3</a:t>
            </a:r>
            <a:endParaRPr lang="en-US" sz="1500" dirty="0"/>
          </a:p>
        </p:txBody>
      </p:sp>
      <p:sp>
        <p:nvSpPr>
          <p:cNvPr id="18" name="Shape 16"/>
          <p:cNvSpPr/>
          <p:nvPr/>
        </p:nvSpPr>
        <p:spPr>
          <a:xfrm>
            <a:off x="649224" y="3182112"/>
            <a:ext cx="0" cy="237744"/>
          </a:xfrm>
          <a:prstGeom prst="line">
            <a:avLst/>
          </a:prstGeom>
          <a:noFill/>
          <a:ln w="19050">
            <a:solidFill>
              <a:srgbClr val="1A3050"/>
            </a:solidFill>
            <a:prstDash val="solid"/>
          </a:ln>
        </p:spPr>
      </p:sp>
      <p:sp>
        <p:nvSpPr>
          <p:cNvPr id="19" name="Shape 17"/>
          <p:cNvSpPr/>
          <p:nvPr/>
        </p:nvSpPr>
        <p:spPr>
          <a:xfrm>
            <a:off x="1097280" y="2569464"/>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0" name="Text 18"/>
          <p:cNvSpPr/>
          <p:nvPr/>
        </p:nvSpPr>
        <p:spPr>
          <a:xfrm>
            <a:off x="1280160" y="2569464"/>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別途インストール不要 — サブスクリプション有効化後、自動でリボンに表示</a:t>
            </a:r>
            <a:endParaRPr lang="en-US" sz="1300" dirty="0"/>
          </a:p>
        </p:txBody>
      </p:sp>
      <p:sp>
        <p:nvSpPr>
          <p:cNvPr id="21" name="Shape 19"/>
          <p:cNvSpPr/>
          <p:nvPr/>
        </p:nvSpPr>
        <p:spPr>
          <a:xfrm>
            <a:off x="365760" y="3419856"/>
            <a:ext cx="566928" cy="566928"/>
          </a:xfrm>
          <a:prstGeom prst="ellipse">
            <a:avLst/>
          </a:prstGeom>
          <a:solidFill>
            <a:srgbClr val="F96167"/>
          </a:solidFill>
          <a:ln w="12700">
            <a:solidFill>
              <a:srgbClr val="F96167"/>
            </a:solidFill>
            <a:prstDash val="solid"/>
          </a:ln>
        </p:spPr>
      </p:sp>
      <p:sp>
        <p:nvSpPr>
          <p:cNvPr id="22" name="Text 20"/>
          <p:cNvSpPr/>
          <p:nvPr/>
        </p:nvSpPr>
        <p:spPr>
          <a:xfrm>
            <a:off x="365760" y="3419856"/>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4</a:t>
            </a:r>
            <a:endParaRPr lang="en-US" sz="1500" dirty="0"/>
          </a:p>
        </p:txBody>
      </p:sp>
      <p:sp>
        <p:nvSpPr>
          <p:cNvPr id="23" name="Shape 21"/>
          <p:cNvSpPr/>
          <p:nvPr/>
        </p:nvSpPr>
        <p:spPr>
          <a:xfrm>
            <a:off x="649224" y="3986784"/>
            <a:ext cx="0" cy="237744"/>
          </a:xfrm>
          <a:prstGeom prst="line">
            <a:avLst/>
          </a:prstGeom>
          <a:noFill/>
          <a:ln w="19050">
            <a:solidFill>
              <a:srgbClr val="1A3050"/>
            </a:solidFill>
            <a:prstDash val="solid"/>
          </a:ln>
        </p:spPr>
      </p:sp>
      <p:sp>
        <p:nvSpPr>
          <p:cNvPr id="24" name="Shape 22"/>
          <p:cNvSpPr/>
          <p:nvPr/>
        </p:nvSpPr>
        <p:spPr>
          <a:xfrm>
            <a:off x="1097280" y="3374136"/>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5" name="Text 23"/>
          <p:cNvSpPr/>
          <p:nvPr/>
        </p:nvSpPr>
        <p:spPr>
          <a:xfrm>
            <a:off x="1280160" y="3374136"/>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作業前にソースドキュメントをOneDriveにアップロード</a:t>
            </a:r>
            <a:endParaRPr lang="en-US" sz="1300" dirty="0"/>
          </a:p>
        </p:txBody>
      </p:sp>
      <p:sp>
        <p:nvSpPr>
          <p:cNvPr id="26" name="Shape 24"/>
          <p:cNvSpPr/>
          <p:nvPr/>
        </p:nvSpPr>
        <p:spPr>
          <a:xfrm>
            <a:off x="365760" y="4224528"/>
            <a:ext cx="566928" cy="566928"/>
          </a:xfrm>
          <a:prstGeom prst="ellipse">
            <a:avLst/>
          </a:prstGeom>
          <a:solidFill>
            <a:srgbClr val="F96167"/>
          </a:solidFill>
          <a:ln w="12700">
            <a:solidFill>
              <a:srgbClr val="F96167"/>
            </a:solidFill>
            <a:prstDash val="solid"/>
          </a:ln>
        </p:spPr>
      </p:sp>
      <p:sp>
        <p:nvSpPr>
          <p:cNvPr id="27" name="Text 25"/>
          <p:cNvSpPr/>
          <p:nvPr/>
        </p:nvSpPr>
        <p:spPr>
          <a:xfrm>
            <a:off x="365760" y="4224528"/>
            <a:ext cx="566928" cy="566928"/>
          </a:xfrm>
          <a:prstGeom prst="rect">
            <a:avLst/>
          </a:prstGeom>
          <a:noFill/>
          <a:ln/>
        </p:spPr>
        <p:txBody>
          <a:bodyPr wrap="square" lIns="0" tIns="0" rIns="0" bIns="0" rtlCol="0" anchor="ctr"/>
          <a:lstStyle/>
          <a:p>
            <a:pPr algn="ctr" indent="0" marL="0">
              <a:buNone/>
            </a:pPr>
            <a:r>
              <a:rPr lang="en-US" sz="1500" b="1" dirty="0">
                <a:solidFill>
                  <a:srgbClr val="080F1A"/>
                </a:solidFill>
                <a:latin typeface="Trebuchet MS" pitchFamily="34" charset="0"/>
                <a:ea typeface="Trebuchet MS" pitchFamily="34" charset="-122"/>
                <a:cs typeface="Trebuchet MS" pitchFamily="34" charset="-120"/>
              </a:rPr>
              <a:t>5</a:t>
            </a:r>
            <a:endParaRPr lang="en-US" sz="1500" dirty="0"/>
          </a:p>
        </p:txBody>
      </p:sp>
      <p:sp>
        <p:nvSpPr>
          <p:cNvPr id="28" name="Shape 26"/>
          <p:cNvSpPr/>
          <p:nvPr/>
        </p:nvSpPr>
        <p:spPr>
          <a:xfrm>
            <a:off x="1097280" y="4178808"/>
            <a:ext cx="7589520" cy="64008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29" name="Text 27"/>
          <p:cNvSpPr/>
          <p:nvPr/>
        </p:nvSpPr>
        <p:spPr>
          <a:xfrm>
            <a:off x="1280160" y="4178808"/>
            <a:ext cx="7315200" cy="640080"/>
          </a:xfrm>
          <a:prstGeom prst="rect">
            <a:avLst/>
          </a:prstGeom>
          <a:noFill/>
          <a:ln/>
        </p:spPr>
        <p:txBody>
          <a:bodyPr wrap="square" rtlCol="0" anchor="ctr"/>
          <a:lstStyle/>
          <a:p>
            <a:pPr indent="0" marL="0">
              <a:buNone/>
            </a:pPr>
            <a:r>
              <a:rPr lang="en-US" sz="1300" dirty="0">
                <a:solidFill>
                  <a:srgbClr val="D6E4F0"/>
                </a:solidFill>
                <a:latin typeface="Calibri" pitchFamily="34" charset="0"/>
                <a:ea typeface="Calibri" pitchFamily="34" charset="-122"/>
                <a:cs typeface="Calibri" pitchFamily="34" charset="-120"/>
              </a:rPr>
              <a:t>PowerPointを開く → ホームリボンのCopilotをクリック</a:t>
            </a:r>
            <a:endParaRPr lang="en-US" sz="13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1900" b="1" dirty="0">
                <a:solidFill>
                  <a:srgbClr val="FFFFFF"/>
                </a:solidFill>
                <a:latin typeface="Trebuchet MS" pitchFamily="34" charset="0"/>
                <a:ea typeface="Trebuchet MS" pitchFamily="34" charset="-122"/>
                <a:cs typeface="Trebuchet MS" pitchFamily="34" charset="-120"/>
              </a:rPr>
              <a:t>pptx2video対応PPTXの作り方</a:t>
            </a:r>
            <a:endParaRPr lang="en-US" sz="19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914400"/>
            <a:ext cx="4114800" cy="393192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7" name="Shape 5"/>
          <p:cNvSpPr/>
          <p:nvPr/>
        </p:nvSpPr>
        <p:spPr>
          <a:xfrm>
            <a:off x="365760" y="914400"/>
            <a:ext cx="4114800" cy="384048"/>
          </a:xfrm>
          <a:prstGeom prst="rect">
            <a:avLst/>
          </a:prstGeom>
          <a:solidFill>
            <a:srgbClr val="00C2CB"/>
          </a:solidFill>
          <a:ln w="12700">
            <a:solidFill>
              <a:srgbClr val="00C2CB"/>
            </a:solidFill>
            <a:prstDash val="solid"/>
          </a:ln>
        </p:spPr>
      </p:sp>
      <p:sp>
        <p:nvSpPr>
          <p:cNvPr id="8" name="Text 6"/>
          <p:cNvSpPr/>
          <p:nvPr/>
        </p:nvSpPr>
        <p:spPr>
          <a:xfrm>
            <a:off x="502920" y="914400"/>
            <a:ext cx="3840480" cy="384048"/>
          </a:xfrm>
          <a:prstGeom prst="rect">
            <a:avLst/>
          </a:prstGeom>
          <a:noFill/>
          <a:ln/>
        </p:spPr>
        <p:txBody>
          <a:bodyPr wrap="square" lIns="0" tIns="0" rIns="0" bIns="0" rtlCol="0" anchor="ctr"/>
          <a:lstStyle/>
          <a:p>
            <a:pPr indent="0" marL="0">
              <a:buNone/>
            </a:pPr>
            <a:r>
              <a:rPr lang="en-US" sz="1200" b="1" dirty="0">
                <a:solidFill>
                  <a:srgbClr val="080F1A"/>
                </a:solidFill>
                <a:latin typeface="Trebuchet MS" pitchFamily="34" charset="0"/>
                <a:ea typeface="Trebuchet MS" pitchFamily="34" charset="-122"/>
                <a:cs typeface="Trebuchet MS" pitchFamily="34" charset="-120"/>
              </a:rPr>
              <a:t>既存ドキュメントからスライドを作成</a:t>
            </a:r>
            <a:endParaRPr lang="en-US" sz="1200" dirty="0"/>
          </a:p>
        </p:txBody>
      </p:sp>
      <p:sp>
        <p:nvSpPr>
          <p:cNvPr id="9" name="Text 7"/>
          <p:cNvSpPr/>
          <p:nvPr/>
        </p:nvSpPr>
        <p:spPr>
          <a:xfrm>
            <a:off x="502920" y="1371600"/>
            <a:ext cx="3840480" cy="3291840"/>
          </a:xfrm>
          <a:prstGeom prst="rect">
            <a:avLst/>
          </a:prstGeom>
          <a:noFill/>
          <a:ln/>
        </p:spPr>
        <p:txBody>
          <a:bodyPr wrap="square" rtlCol="0" anchor="t"/>
          <a:lstStyle/>
          <a:p>
            <a:pPr indent="0" marL="0">
              <a:buNone/>
            </a:pPr>
            <a:r>
              <a:rPr lang="en-US" sz="1200" dirty="0">
                <a:solidFill>
                  <a:srgbClr val="D6E4F0"/>
                </a:solidFill>
                <a:latin typeface="Calibri" pitchFamily="34" charset="0"/>
                <a:ea typeface="Calibri" pitchFamily="34" charset="-122"/>
                <a:cs typeface="Calibri" pitchFamily="34" charset="-120"/>
              </a:rPr>
              <a:t>1. WordドキュメントまたはPDFをOneDriveにアップロード</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2. PowerPointを開く → Copilotをクリック</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3. 「[ファイル名]からプレゼンテーションを作成して」と入力</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4. Copilotがスライド＋スピーカーノートを生成</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5. ノートの正確性を確認・編集</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6. 1セッションあたり2〜4文にトリミング</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7. 制御行を追加</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8. pptx2videoにアップロード</a:t>
            </a:r>
            <a:endParaRPr lang="en-US" sz="1200" dirty="0"/>
          </a:p>
        </p:txBody>
      </p:sp>
      <p:sp>
        <p:nvSpPr>
          <p:cNvPr id="10" name="Shape 8"/>
          <p:cNvSpPr/>
          <p:nvPr/>
        </p:nvSpPr>
        <p:spPr>
          <a:xfrm>
            <a:off x="4663440" y="914400"/>
            <a:ext cx="4114800" cy="3931920"/>
          </a:xfrm>
          <a:prstGeom prst="rect">
            <a:avLst/>
          </a:prstGeom>
          <a:solidFill>
            <a:srgbClr val="0E1D30"/>
          </a:solidFill>
          <a:ln w="12700">
            <a:solidFill>
              <a:srgbClr val="1A3050"/>
            </a:solidFill>
            <a:prstDash val="solid"/>
          </a:ln>
          <a:effectLst>
            <a:outerShdw sx="100000" sy="100000" kx="0" ky="0" algn="bl" rotWithShape="0" blurRad="127000" dist="50800" dir="8100000">
              <a:srgbClr val="000000">
                <a:alpha val="30000"/>
              </a:srgbClr>
            </a:outerShdw>
          </a:effectLst>
        </p:spPr>
      </p:sp>
      <p:sp>
        <p:nvSpPr>
          <p:cNvPr id="11" name="Shape 9"/>
          <p:cNvSpPr/>
          <p:nvPr/>
        </p:nvSpPr>
        <p:spPr>
          <a:xfrm>
            <a:off x="4663440" y="914400"/>
            <a:ext cx="4114800" cy="384048"/>
          </a:xfrm>
          <a:prstGeom prst="rect">
            <a:avLst/>
          </a:prstGeom>
          <a:solidFill>
            <a:srgbClr val="F5A623"/>
          </a:solidFill>
          <a:ln w="12700">
            <a:solidFill>
              <a:srgbClr val="F5A623"/>
            </a:solidFill>
            <a:prstDash val="solid"/>
          </a:ln>
        </p:spPr>
      </p:sp>
      <p:sp>
        <p:nvSpPr>
          <p:cNvPr id="12" name="Text 10"/>
          <p:cNvSpPr/>
          <p:nvPr/>
        </p:nvSpPr>
        <p:spPr>
          <a:xfrm>
            <a:off x="4800600" y="914400"/>
            <a:ext cx="3840480" cy="384048"/>
          </a:xfrm>
          <a:prstGeom prst="rect">
            <a:avLst/>
          </a:prstGeom>
          <a:noFill/>
          <a:ln/>
        </p:spPr>
        <p:txBody>
          <a:bodyPr wrap="square" lIns="0" tIns="0" rIns="0" bIns="0" rtlCol="0" anchor="ctr"/>
          <a:lstStyle/>
          <a:p>
            <a:pPr indent="0" marL="0">
              <a:buNone/>
            </a:pPr>
            <a:r>
              <a:rPr lang="en-US" sz="1200" b="1" dirty="0">
                <a:solidFill>
                  <a:srgbClr val="080F1A"/>
                </a:solidFill>
                <a:latin typeface="Trebuchet MS" pitchFamily="34" charset="0"/>
                <a:ea typeface="Trebuchet MS" pitchFamily="34" charset="-122"/>
                <a:cs typeface="Trebuchet MS" pitchFamily="34" charset="-120"/>
              </a:rPr>
              <a:t>プロンプトから始める場合</a:t>
            </a:r>
            <a:endParaRPr lang="en-US" sz="1200" dirty="0"/>
          </a:p>
        </p:txBody>
      </p:sp>
      <p:sp>
        <p:nvSpPr>
          <p:cNvPr id="13" name="Text 11"/>
          <p:cNvSpPr/>
          <p:nvPr/>
        </p:nvSpPr>
        <p:spPr>
          <a:xfrm>
            <a:off x="4800600" y="1371600"/>
            <a:ext cx="3840480" cy="3291840"/>
          </a:xfrm>
          <a:prstGeom prst="rect">
            <a:avLst/>
          </a:prstGeom>
          <a:noFill/>
          <a:ln/>
        </p:spPr>
        <p:txBody>
          <a:bodyPr wrap="square" rtlCol="0" anchor="t"/>
          <a:lstStyle/>
          <a:p>
            <a:pPr indent="0" marL="0">
              <a:buNone/>
            </a:pPr>
            <a:r>
              <a:rPr lang="en-US" sz="1200" dirty="0">
                <a:solidFill>
                  <a:srgbClr val="D6E4F0"/>
                </a:solidFill>
                <a:latin typeface="Calibri" pitchFamily="34" charset="0"/>
                <a:ea typeface="Calibri" pitchFamily="34" charset="-122"/>
                <a:cs typeface="Calibri" pitchFamily="34" charset="-120"/>
              </a:rPr>
              <a:t>スピーカーノートは必ず明示して要求すること：</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「従業員ウェルネスプログラムのメリットを説明する6枚のプレゼンを作成してください。各スライドに1段落のナレーション用スピーカーノートを含めてください。」</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指示がないとCopilotがノートをスキップする場合があります。</a:t>
            </a:r>
            <a:endParaRPr lang="en-US" sz="1200" dirty="0"/>
          </a:p>
          <a:p>
            <a:pPr indent="0" marL="0">
              <a:buNone/>
            </a:pP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ブロック構造：</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タイトル ＝ block 1</a:t>
            </a:r>
            <a:endParaRPr lang="en-US" sz="1200" dirty="0"/>
          </a:p>
          <a:p>
            <a:pPr indent="0" marL="0">
              <a:buNone/>
            </a:pPr>
            <a:r>
              <a:rPr lang="en-US" sz="1200" dirty="0">
                <a:solidFill>
                  <a:srgbClr val="D6E4F0"/>
                </a:solidFill>
                <a:latin typeface="Calibri" pitchFamily="34" charset="0"/>
                <a:ea typeface="Calibri" pitchFamily="34" charset="-122"/>
                <a:cs typeface="Calibri" pitchFamily="34" charset="-120"/>
              </a:rPr>
              <a:t>メインコンテンツ ＝ block 2</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00C2CB"/>
          </a:solidFill>
          <a:ln w="12700">
            <a:solidFill>
              <a:srgbClr val="00C2CB"/>
            </a:solidFill>
            <a:prstDash val="solid"/>
          </a:ln>
        </p:spPr>
      </p:sp>
      <p:sp>
        <p:nvSpPr>
          <p:cNvPr id="3" name="Shape 1"/>
          <p:cNvSpPr/>
          <p:nvPr/>
        </p:nvSpPr>
        <p:spPr>
          <a:xfrm>
            <a:off x="365760" y="182880"/>
            <a:ext cx="64008" cy="502920"/>
          </a:xfrm>
          <a:prstGeom prst="rect">
            <a:avLst/>
          </a:prstGeom>
          <a:solidFill>
            <a:srgbClr val="00C2CB"/>
          </a:solidFill>
          <a:ln w="12700">
            <a:solidFill>
              <a:srgbClr val="00C2CB"/>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1800" b="1" dirty="0">
                <a:solidFill>
                  <a:srgbClr val="FFFFFF"/>
                </a:solidFill>
                <a:latin typeface="Trebuchet MS" pitchFamily="34" charset="0"/>
                <a:ea typeface="Trebuchet MS" pitchFamily="34" charset="-122"/>
                <a:cs typeface="Trebuchet MS" pitchFamily="34" charset="-120"/>
              </a:rPr>
              <a:t>Copilot生成ノートへの制御行追加</a:t>
            </a:r>
            <a:endParaRPr lang="en-US" sz="1800" dirty="0"/>
          </a:p>
        </p:txBody>
      </p:sp>
      <p:sp>
        <p:nvSpPr>
          <p:cNvPr id="5" name="Shape 3"/>
          <p:cNvSpPr/>
          <p:nvPr/>
        </p:nvSpPr>
        <p:spPr>
          <a:xfrm>
            <a:off x="365760" y="822960"/>
            <a:ext cx="8412480" cy="347472"/>
          </a:xfrm>
          <a:prstGeom prst="rect">
            <a:avLst/>
          </a:prstGeom>
          <a:solidFill>
            <a:srgbClr val="1A1A2E"/>
          </a:solidFill>
          <a:ln w="12700">
            <a:solidFill>
              <a:srgbClr val="1A3050"/>
            </a:solidFill>
            <a:prstDash val="solid"/>
          </a:ln>
        </p:spPr>
      </p:sp>
      <p:sp>
        <p:nvSpPr>
          <p:cNvPr id="6" name="Shape 4"/>
          <p:cNvSpPr/>
          <p:nvPr/>
        </p:nvSpPr>
        <p:spPr>
          <a:xfrm>
            <a:off x="594360" y="932688"/>
            <a:ext cx="164592" cy="164592"/>
          </a:xfrm>
          <a:prstGeom prst="ellipse">
            <a:avLst/>
          </a:prstGeom>
          <a:solidFill>
            <a:srgbClr val="F96167"/>
          </a:solidFill>
          <a:ln w="12700">
            <a:solidFill>
              <a:srgbClr val="F96167"/>
            </a:solidFill>
            <a:prstDash val="solid"/>
          </a:ln>
        </p:spPr>
      </p:sp>
      <p:sp>
        <p:nvSpPr>
          <p:cNvPr id="7" name="Shape 5"/>
          <p:cNvSpPr/>
          <p:nvPr/>
        </p:nvSpPr>
        <p:spPr>
          <a:xfrm>
            <a:off x="914400" y="932688"/>
            <a:ext cx="164592" cy="164592"/>
          </a:xfrm>
          <a:prstGeom prst="ellipse">
            <a:avLst/>
          </a:prstGeom>
          <a:solidFill>
            <a:srgbClr val="F5A623"/>
          </a:solidFill>
          <a:ln w="12700">
            <a:solidFill>
              <a:srgbClr val="F5A623"/>
            </a:solidFill>
            <a:prstDash val="solid"/>
          </a:ln>
        </p:spPr>
      </p:sp>
      <p:sp>
        <p:nvSpPr>
          <p:cNvPr id="8" name="Shape 6"/>
          <p:cNvSpPr/>
          <p:nvPr/>
        </p:nvSpPr>
        <p:spPr>
          <a:xfrm>
            <a:off x="1234440" y="932688"/>
            <a:ext cx="164592" cy="164592"/>
          </a:xfrm>
          <a:prstGeom prst="ellipse">
            <a:avLst/>
          </a:prstGeom>
          <a:solidFill>
            <a:srgbClr val="00C2CB"/>
          </a:solidFill>
          <a:ln w="12700">
            <a:solidFill>
              <a:srgbClr val="00C2CB"/>
            </a:solidFill>
            <a:prstDash val="solid"/>
          </a:ln>
        </p:spPr>
      </p:sp>
      <p:sp>
        <p:nvSpPr>
          <p:cNvPr id="9" name="Text 7"/>
          <p:cNvSpPr/>
          <p:nvPr/>
        </p:nvSpPr>
        <p:spPr>
          <a:xfrm>
            <a:off x="1828800" y="850392"/>
            <a:ext cx="5486400" cy="292608"/>
          </a:xfrm>
          <a:prstGeom prst="rect">
            <a:avLst/>
          </a:prstGeom>
          <a:noFill/>
          <a:ln/>
        </p:spPr>
        <p:txBody>
          <a:bodyPr wrap="square" lIns="0" tIns="0" rIns="0" bIns="0" rtlCol="0" anchor="ctr"/>
          <a:lstStyle/>
          <a:p>
            <a:pPr algn="ctr" indent="0" marL="0">
              <a:buNone/>
            </a:pPr>
            <a:r>
              <a:rPr lang="en-US" sz="1000" dirty="0">
                <a:solidFill>
                  <a:srgbClr val="6B8CAE"/>
                </a:solidFill>
                <a:latin typeface="Consolas" pitchFamily="34" charset="0"/>
                <a:ea typeface="Consolas" pitchFamily="34" charset="-122"/>
                <a:cs typeface="Consolas" pitchFamily="34" charset="-120"/>
              </a:rPr>
              <a:t>notes.txt — 制御行</a:t>
            </a:r>
            <a:endParaRPr lang="en-US" sz="1000" dirty="0"/>
          </a:p>
        </p:txBody>
      </p:sp>
      <p:sp>
        <p:nvSpPr>
          <p:cNvPr id="10" name="Shape 8"/>
          <p:cNvSpPr/>
          <p:nvPr/>
        </p:nvSpPr>
        <p:spPr>
          <a:xfrm>
            <a:off x="365760" y="1170432"/>
            <a:ext cx="8412480" cy="3017520"/>
          </a:xfrm>
          <a:prstGeom prst="rect">
            <a:avLst/>
          </a:prstGeom>
          <a:solidFill>
            <a:srgbClr val="050B12"/>
          </a:solidFill>
          <a:ln w="12700">
            <a:solidFill>
              <a:srgbClr val="1A3050"/>
            </a:solidFill>
            <a:prstDash val="solid"/>
          </a:ln>
        </p:spPr>
      </p:sp>
      <p:sp>
        <p:nvSpPr>
          <p:cNvPr id="11" name="Text 9"/>
          <p:cNvSpPr/>
          <p:nvPr/>
        </p:nvSpPr>
        <p:spPr>
          <a:xfrm>
            <a:off x="594360" y="1234440"/>
            <a:ext cx="7955280" cy="2834640"/>
          </a:xfrm>
          <a:prstGeom prst="rect">
            <a:avLst/>
          </a:prstGeom>
          <a:noFill/>
          <a:ln/>
        </p:spPr>
        <p:txBody>
          <a:bodyPr wrap="square" rtlCol="0" anchor="t"/>
          <a:lstStyle/>
          <a:p>
            <a:pPr algn="l" indent="0" marL="0">
              <a:buNone/>
            </a:pPr>
            <a:r>
              <a:rPr lang="en-US" sz="1150" dirty="0">
                <a:solidFill>
                  <a:srgbClr val="9ECBFF"/>
                </a:solidFill>
                <a:latin typeface="Consolas" pitchFamily="34" charset="0"/>
                <a:ea typeface="Consolas" pitchFamily="34" charset="-122"/>
                <a:cs typeface="Consolas" pitchFamily="34" charset="-120"/>
              </a:rPr>
              <a:t>// Copilotが生成するドラフトノート：</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"従業員ウェルネスプログラムはあらゆる規模の</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企業にとって戦略的優先事項となっています。"</a:t>
            </a:r>
            <a:endParaRPr lang="en-US" sz="1150" dirty="0"/>
          </a:p>
          <a:p>
            <a:pPr algn="l" indent="0" marL="0">
              <a:buNone/>
            </a:pP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 編集して制御行を追加：</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[SESSION:start id=1]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[HIGHLIGHT:on block=1]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従業員ウェルネスプログラムはあらゆる規模の</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企業にとって戦略的優先事項となっています。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[PAUSE:1]</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[HIGHLIGHT:off]</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[SESSION:end id=1]</a:t>
            </a:r>
            <a:endParaRPr lang="en-US" sz="1150" dirty="0"/>
          </a:p>
          <a:p>
            <a:pPr algn="l" indent="0" marL="0">
              <a:buNone/>
            </a:pP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[SESSION:start id=2]</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[HIGHLIGHT:on block=2]</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[EMPHASIS]</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導入企業では欠勤率が平均25%低下しています。</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[HIGHLIGHT:off]</a:t>
            </a:r>
            <a:endParaRPr lang="en-US" sz="1150" dirty="0"/>
          </a:p>
          <a:p>
            <a:pPr algn="l" indent="0" marL="0">
              <a:buNone/>
            </a:pPr>
            <a:r>
              <a:rPr lang="en-US" sz="1150" dirty="0">
                <a:solidFill>
                  <a:srgbClr val="9ECBFF"/>
                </a:solidFill>
                <a:latin typeface="Consolas" pitchFamily="34" charset="0"/>
                <a:ea typeface="Consolas" pitchFamily="34" charset="-122"/>
                <a:cs typeface="Consolas" pitchFamily="34" charset="-120"/>
              </a:rPr>
              <a:t>[SESSION:end id=2]</a:t>
            </a:r>
            <a:endParaRPr lang="en-US" sz="1150" dirty="0"/>
          </a:p>
        </p:txBody>
      </p:sp>
      <p:sp>
        <p:nvSpPr>
          <p:cNvPr id="12" name="Shape 10"/>
          <p:cNvSpPr/>
          <p:nvPr/>
        </p:nvSpPr>
        <p:spPr>
          <a:xfrm>
            <a:off x="365760" y="4343400"/>
            <a:ext cx="8412480" cy="502920"/>
          </a:xfrm>
          <a:prstGeom prst="rect">
            <a:avLst/>
          </a:prstGeom>
          <a:solidFill>
            <a:srgbClr val="112240"/>
          </a:solidFill>
          <a:ln w="12700">
            <a:solidFill>
              <a:srgbClr val="F5A623"/>
            </a:solidFill>
            <a:prstDash val="solid"/>
          </a:ln>
        </p:spPr>
      </p:sp>
      <p:sp>
        <p:nvSpPr>
          <p:cNvPr id="13" name="Shape 11"/>
          <p:cNvSpPr/>
          <p:nvPr/>
        </p:nvSpPr>
        <p:spPr>
          <a:xfrm>
            <a:off x="365760" y="4343400"/>
            <a:ext cx="502920" cy="502920"/>
          </a:xfrm>
          <a:prstGeom prst="rect">
            <a:avLst/>
          </a:prstGeom>
          <a:solidFill>
            <a:srgbClr val="F5A623"/>
          </a:solidFill>
          <a:ln w="12700">
            <a:solidFill>
              <a:srgbClr val="F5A623"/>
            </a:solidFill>
            <a:prstDash val="solid"/>
          </a:ln>
        </p:spPr>
      </p:sp>
      <p:sp>
        <p:nvSpPr>
          <p:cNvPr id="14" name="Text 12"/>
          <p:cNvSpPr/>
          <p:nvPr/>
        </p:nvSpPr>
        <p:spPr>
          <a:xfrm>
            <a:off x="365760" y="4343400"/>
            <a:ext cx="502920" cy="502920"/>
          </a:xfrm>
          <a:prstGeom prst="rect">
            <a:avLst/>
          </a:prstGeom>
          <a:noFill/>
          <a:ln/>
        </p:spPr>
        <p:txBody>
          <a:bodyPr wrap="square" lIns="0" tIns="0" rIns="0" bIns="0" rtlCol="0" anchor="ctr"/>
          <a:lstStyle/>
          <a:p>
            <a:pPr algn="ctr" indent="0" marL="0">
              <a:buNone/>
            </a:pPr>
            <a:r>
              <a:rPr lang="en-US" sz="800" b="1" dirty="0">
                <a:solidFill>
                  <a:srgbClr val="080F1A"/>
                </a:solidFill>
                <a:latin typeface="Trebuchet MS" pitchFamily="34" charset="0"/>
                <a:ea typeface="Trebuchet MS" pitchFamily="34" charset="-122"/>
                <a:cs typeface="Trebuchet MS" pitchFamily="34" charset="-120"/>
              </a:rPr>
              <a:t>ポイント</a:t>
            </a:r>
            <a:endParaRPr lang="en-US" sz="800" dirty="0"/>
          </a:p>
        </p:txBody>
      </p:sp>
      <p:sp>
        <p:nvSpPr>
          <p:cNvPr id="15" name="Text 13"/>
          <p:cNvSpPr/>
          <p:nvPr/>
        </p:nvSpPr>
        <p:spPr>
          <a:xfrm>
            <a:off x="960120" y="4343400"/>
            <a:ext cx="7680960" cy="502920"/>
          </a:xfrm>
          <a:prstGeom prst="rect">
            <a:avLst/>
          </a:prstGeom>
          <a:noFill/>
          <a:ln/>
        </p:spPr>
        <p:txBody>
          <a:bodyPr wrap="square" rtlCol="0" anchor="ctr"/>
          <a:lstStyle/>
          <a:p>
            <a:pPr indent="0" marL="0">
              <a:buNone/>
            </a:pPr>
            <a:r>
              <a:rPr lang="en-US" sz="1100" dirty="0">
                <a:solidFill>
                  <a:srgbClr val="D6E4F0"/>
                </a:solidFill>
                <a:latin typeface="Calibri" pitchFamily="34" charset="0"/>
                <a:ea typeface="Calibri" pitchFamily="34" charset="-122"/>
                <a:cs typeface="Calibri" pitchFamily="34" charset="-120"/>
              </a:rPr>
              <a:t>Copilotのノートはドラフトです。正確性を確認し、2〜4文にトリミングしてから制御行を追加してください。</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64008"/>
          </a:xfrm>
          <a:prstGeom prst="rect">
            <a:avLst/>
          </a:prstGeom>
          <a:solidFill>
            <a:srgbClr val="F96167"/>
          </a:solidFill>
          <a:ln w="12700">
            <a:solidFill>
              <a:srgbClr val="F96167"/>
            </a:solidFill>
            <a:prstDash val="solid"/>
          </a:ln>
        </p:spPr>
      </p:sp>
      <p:sp>
        <p:nvSpPr>
          <p:cNvPr id="3" name="Shape 1"/>
          <p:cNvSpPr/>
          <p:nvPr/>
        </p:nvSpPr>
        <p:spPr>
          <a:xfrm>
            <a:off x="365760" y="182880"/>
            <a:ext cx="64008" cy="502920"/>
          </a:xfrm>
          <a:prstGeom prst="rect">
            <a:avLst/>
          </a:prstGeom>
          <a:solidFill>
            <a:srgbClr val="F96167"/>
          </a:solidFill>
          <a:ln w="12700">
            <a:solidFill>
              <a:srgbClr val="F96167"/>
            </a:solidFill>
            <a:prstDash val="solid"/>
          </a:ln>
        </p:spPr>
      </p:sp>
      <p:sp>
        <p:nvSpPr>
          <p:cNvPr id="4" name="Text 2"/>
          <p:cNvSpPr/>
          <p:nvPr/>
        </p:nvSpPr>
        <p:spPr>
          <a:xfrm>
            <a:off x="548640" y="182880"/>
            <a:ext cx="8229600" cy="502920"/>
          </a:xfrm>
          <a:prstGeom prst="rect">
            <a:avLst/>
          </a:prstGeom>
          <a:noFill/>
          <a:ln/>
        </p:spPr>
        <p:txBody>
          <a:bodyPr wrap="square"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このツールの限界</a:t>
            </a:r>
            <a:endParaRPr lang="en-US" sz="2200" dirty="0"/>
          </a:p>
        </p:txBody>
      </p:sp>
      <p:sp>
        <p:nvSpPr>
          <p:cNvPr id="5" name="Shape 3"/>
          <p:cNvSpPr/>
          <p:nvPr/>
        </p:nvSpPr>
        <p:spPr>
          <a:xfrm>
            <a:off x="365760" y="777240"/>
            <a:ext cx="8412480" cy="0"/>
          </a:xfrm>
          <a:prstGeom prst="line">
            <a:avLst/>
          </a:prstGeom>
          <a:noFill/>
          <a:ln w="12700">
            <a:solidFill>
              <a:srgbClr val="1A3050"/>
            </a:solidFill>
            <a:prstDash val="solid"/>
          </a:ln>
        </p:spPr>
      </p:sp>
      <p:sp>
        <p:nvSpPr>
          <p:cNvPr id="6" name="Shape 4"/>
          <p:cNvSpPr/>
          <p:nvPr/>
        </p:nvSpPr>
        <p:spPr>
          <a:xfrm>
            <a:off x="365760" y="91440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7" name="Shape 5"/>
          <p:cNvSpPr/>
          <p:nvPr/>
        </p:nvSpPr>
        <p:spPr>
          <a:xfrm>
            <a:off x="365760" y="914400"/>
            <a:ext cx="256032" cy="822960"/>
          </a:xfrm>
          <a:prstGeom prst="rect">
            <a:avLst/>
          </a:prstGeom>
          <a:solidFill>
            <a:srgbClr val="F96167"/>
          </a:solidFill>
          <a:ln w="12700">
            <a:solidFill>
              <a:srgbClr val="F96167"/>
            </a:solidFill>
            <a:prstDash val="solid"/>
          </a:ln>
        </p:spPr>
      </p:sp>
      <p:sp>
        <p:nvSpPr>
          <p:cNvPr id="8" name="Text 6"/>
          <p:cNvSpPr/>
          <p:nvPr/>
        </p:nvSpPr>
        <p:spPr>
          <a:xfrm>
            <a:off x="777240" y="96926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Business サブスクリプションが必須</a:t>
            </a:r>
            <a:endParaRPr lang="en-US" sz="1300" dirty="0"/>
          </a:p>
        </p:txBody>
      </p:sp>
      <p:sp>
        <p:nvSpPr>
          <p:cNvPr id="9" name="Text 7"/>
          <p:cNvSpPr/>
          <p:nvPr/>
        </p:nvSpPr>
        <p:spPr>
          <a:xfrm>
            <a:off x="777240" y="126187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PersonalプランとFamilyプランはCopilotを含みません。1ユーザーあたり約1,900円/月〜が必要です。</a:t>
            </a:r>
            <a:endParaRPr lang="en-US" sz="1150" dirty="0"/>
          </a:p>
        </p:txBody>
      </p:sp>
      <p:sp>
        <p:nvSpPr>
          <p:cNvPr id="10" name="Shape 8"/>
          <p:cNvSpPr/>
          <p:nvPr/>
        </p:nvSpPr>
        <p:spPr>
          <a:xfrm>
            <a:off x="365760" y="187452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11" name="Shape 9"/>
          <p:cNvSpPr/>
          <p:nvPr/>
        </p:nvSpPr>
        <p:spPr>
          <a:xfrm>
            <a:off x="365760" y="1874520"/>
            <a:ext cx="256032" cy="822960"/>
          </a:xfrm>
          <a:prstGeom prst="rect">
            <a:avLst/>
          </a:prstGeom>
          <a:solidFill>
            <a:srgbClr val="F96167"/>
          </a:solidFill>
          <a:ln w="12700">
            <a:solidFill>
              <a:srgbClr val="F96167"/>
            </a:solidFill>
            <a:prstDash val="solid"/>
          </a:ln>
        </p:spPr>
      </p:sp>
      <p:sp>
        <p:nvSpPr>
          <p:cNvPr id="12" name="Text 10"/>
          <p:cNvSpPr/>
          <p:nvPr/>
        </p:nvSpPr>
        <p:spPr>
          <a:xfrm>
            <a:off x="777240" y="192938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出力品質はソースドキュメントの品質に依存</a:t>
            </a:r>
            <a:endParaRPr lang="en-US" sz="1300" dirty="0"/>
          </a:p>
        </p:txBody>
      </p:sp>
      <p:sp>
        <p:nvSpPr>
          <p:cNvPr id="13" name="Text 11"/>
          <p:cNvSpPr/>
          <p:nvPr/>
        </p:nvSpPr>
        <p:spPr>
          <a:xfrm>
            <a:off x="777240" y="222199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ゴミを入れればゴミが出ます。Copilotはソースドキュメントと同じ品質しか出せません。</a:t>
            </a:r>
            <a:endParaRPr lang="en-US" sz="1150" dirty="0"/>
          </a:p>
        </p:txBody>
      </p:sp>
      <p:sp>
        <p:nvSpPr>
          <p:cNvPr id="14" name="Shape 12"/>
          <p:cNvSpPr/>
          <p:nvPr/>
        </p:nvSpPr>
        <p:spPr>
          <a:xfrm>
            <a:off x="365760" y="2834640"/>
            <a:ext cx="8412480" cy="822960"/>
          </a:xfrm>
          <a:prstGeom prst="rect">
            <a:avLst/>
          </a:prstGeom>
          <a:solidFill>
            <a:srgbClr val="0E1D30"/>
          </a:solidFill>
          <a:ln w="12700">
            <a:solidFill>
              <a:srgbClr val="F96167"/>
            </a:solidFill>
            <a:prstDash val="solid"/>
          </a:ln>
          <a:effectLst>
            <a:outerShdw sx="100000" sy="100000" kx="0" ky="0" algn="bl" rotWithShape="0" blurRad="127000" dist="50800" dir="8100000">
              <a:srgbClr val="000000">
                <a:alpha val="30000"/>
              </a:srgbClr>
            </a:outerShdw>
          </a:effectLst>
        </p:spPr>
      </p:sp>
      <p:sp>
        <p:nvSpPr>
          <p:cNvPr id="15" name="Shape 13"/>
          <p:cNvSpPr/>
          <p:nvPr/>
        </p:nvSpPr>
        <p:spPr>
          <a:xfrm>
            <a:off x="365760" y="2834640"/>
            <a:ext cx="256032" cy="822960"/>
          </a:xfrm>
          <a:prstGeom prst="rect">
            <a:avLst/>
          </a:prstGeom>
          <a:solidFill>
            <a:srgbClr val="F96167"/>
          </a:solidFill>
          <a:ln w="12700">
            <a:solidFill>
              <a:srgbClr val="F96167"/>
            </a:solidFill>
            <a:prstDash val="solid"/>
          </a:ln>
        </p:spPr>
      </p:sp>
      <p:sp>
        <p:nvSpPr>
          <p:cNvPr id="16" name="Text 14"/>
          <p:cNvSpPr/>
          <p:nvPr/>
        </p:nvSpPr>
        <p:spPr>
          <a:xfrm>
            <a:off x="777240" y="2889504"/>
            <a:ext cx="7863840" cy="292608"/>
          </a:xfrm>
          <a:prstGeom prst="rect">
            <a:avLst/>
          </a:prstGeom>
          <a:noFill/>
          <a:ln/>
        </p:spPr>
        <p:txBody>
          <a:bodyPr wrap="square" lIns="0" tIns="0" rIns="0" bIns="0" rtlCol="0" anchor="ctr"/>
          <a:lstStyle/>
          <a:p>
            <a:pPr indent="0" marL="0">
              <a:buNone/>
            </a:pPr>
            <a:r>
              <a:rPr lang="en-US" sz="1300" b="1" dirty="0">
                <a:solidFill>
                  <a:srgbClr val="F96167"/>
                </a:solidFill>
                <a:latin typeface="Trebuchet MS" pitchFamily="34" charset="0"/>
                <a:ea typeface="Trebuchet MS" pitchFamily="34" charset="-122"/>
                <a:cs typeface="Trebuchet MS" pitchFamily="34" charset="-120"/>
              </a:rPr>
              <a:t>PDFを直接取り込めない</a:t>
            </a:r>
            <a:endParaRPr lang="en-US" sz="1300" dirty="0"/>
          </a:p>
        </p:txBody>
      </p:sp>
      <p:sp>
        <p:nvSpPr>
          <p:cNvPr id="17" name="Text 15"/>
          <p:cNvSpPr/>
          <p:nvPr/>
        </p:nvSpPr>
        <p:spPr>
          <a:xfrm>
            <a:off x="777240" y="3182112"/>
            <a:ext cx="7863840" cy="384048"/>
          </a:xfrm>
          <a:prstGeom prst="rect">
            <a:avLst/>
          </a:prstGeom>
          <a:noFill/>
          <a:ln/>
        </p:spPr>
        <p:txBody>
          <a:bodyPr wrap="square" lIns="0" tIns="0" rIns="0" bIns="0" rtlCol="0" anchor="ctr"/>
          <a:lstStyle/>
          <a:p>
            <a:pPr indent="0" marL="0">
              <a:buNone/>
            </a:pPr>
            <a:r>
              <a:rPr lang="en-US" sz="1150" dirty="0">
                <a:solidFill>
                  <a:srgbClr val="D6E4F0"/>
                </a:solidFill>
                <a:latin typeface="Calibri" pitchFamily="34" charset="0"/>
                <a:ea typeface="Calibri" pitchFamily="34" charset="-122"/>
                <a:cs typeface="Calibri" pitchFamily="34" charset="-120"/>
              </a:rPr>
              <a:t>PDFをWordに変換してからCopilotを使用してください。生成されたスライドはテキストが多すぎる傾向があります — 制御行追加前にトリミングしてください。</a:t>
            </a:r>
            <a:endParaRPr lang="en-US" sz="11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4846320"/>
            <a:ext cx="9144000" cy="297180"/>
          </a:xfrm>
          <a:prstGeom prst="rect">
            <a:avLst/>
          </a:prstGeom>
          <a:solidFill>
            <a:srgbClr val="00C2CB"/>
          </a:solidFill>
          <a:ln w="12700">
            <a:solidFill>
              <a:srgbClr val="00C2CB"/>
            </a:solidFill>
            <a:prstDash val="solid"/>
          </a:ln>
        </p:spPr>
      </p:sp>
      <p:sp>
        <p:nvSpPr>
          <p:cNvPr id="3" name="Shape 1"/>
          <p:cNvSpPr/>
          <p:nvPr/>
        </p:nvSpPr>
        <p:spPr>
          <a:xfrm>
            <a:off x="0" y="0"/>
            <a:ext cx="9144000" cy="64008"/>
          </a:xfrm>
          <a:prstGeom prst="rect">
            <a:avLst/>
          </a:prstGeom>
          <a:solidFill>
            <a:srgbClr val="00C2CB"/>
          </a:solidFill>
          <a:ln w="12700">
            <a:solidFill>
              <a:srgbClr val="00C2CB"/>
            </a:solidFill>
            <a:prstDash val="solid"/>
          </a:ln>
        </p:spPr>
      </p:sp>
      <p:sp>
        <p:nvSpPr>
          <p:cNvPr id="4" name="Shape 2"/>
          <p:cNvSpPr/>
          <p:nvPr/>
        </p:nvSpPr>
        <p:spPr>
          <a:xfrm>
            <a:off x="6217920" y="457200"/>
            <a:ext cx="2560320" cy="2560320"/>
          </a:xfrm>
          <a:prstGeom prst="ellipse">
            <a:avLst/>
          </a:prstGeom>
          <a:solidFill>
            <a:srgbClr val="00C2CB"/>
          </a:solidFill>
          <a:ln w="12700">
            <a:solidFill>
              <a:srgbClr val="00C2CB"/>
            </a:solidFill>
            <a:prstDash val="solid"/>
          </a:ln>
        </p:spPr>
      </p:sp>
      <p:pic>
        <p:nvPicPr>
          <p:cNvPr id="5" name="Image 0" descr="preencoded.png">    </p:cNvPr>
          <p:cNvPicPr>
            <a:picLocks noChangeAspect="1"/>
          </p:cNvPicPr>
          <p:nvPr/>
        </p:nvPicPr>
        <p:blipFill>
          <a:blip r:embed="rId1"/>
          <a:stretch>
            <a:fillRect/>
          </a:stretch>
        </p:blipFill>
        <p:spPr>
          <a:xfrm>
            <a:off x="6583680" y="822960"/>
            <a:ext cx="1828800" cy="1828800"/>
          </a:xfrm>
          <a:prstGeom prst="rect">
            <a:avLst/>
          </a:prstGeom>
        </p:spPr>
      </p:pic>
      <p:sp>
        <p:nvSpPr>
          <p:cNvPr id="6" name="Text 3"/>
          <p:cNvSpPr/>
          <p:nvPr/>
        </p:nvSpPr>
        <p:spPr>
          <a:xfrm>
            <a:off x="457200" y="457200"/>
            <a:ext cx="5486400" cy="411480"/>
          </a:xfrm>
          <a:prstGeom prst="rect">
            <a:avLst/>
          </a:prstGeom>
          <a:noFill/>
          <a:ln/>
        </p:spPr>
        <p:txBody>
          <a:bodyPr wrap="square" rtlCol="0" anchor="ctr"/>
          <a:lstStyle/>
          <a:p>
            <a:pPr indent="0" marL="0">
              <a:buNone/>
            </a:pPr>
            <a:r>
              <a:rPr lang="en-US" sz="1100" b="1" spc="300" kern="0" dirty="0">
                <a:solidFill>
                  <a:srgbClr val="6B8CAE"/>
                </a:solidFill>
                <a:latin typeface="Calibri" pitchFamily="34" charset="0"/>
                <a:ea typeface="Calibri" pitchFamily="34" charset="-122"/>
                <a:cs typeface="Calibri" pitchFamily="34" charset="-120"/>
              </a:rPr>
              <a:t>次のステップ</a:t>
            </a:r>
            <a:endParaRPr lang="en-US" sz="1100" dirty="0"/>
          </a:p>
        </p:txBody>
      </p:sp>
      <p:sp>
        <p:nvSpPr>
          <p:cNvPr id="7" name="Text 4"/>
          <p:cNvSpPr/>
          <p:nvPr/>
        </p:nvSpPr>
        <p:spPr>
          <a:xfrm>
            <a:off x="457200" y="914400"/>
            <a:ext cx="5669280" cy="1645920"/>
          </a:xfrm>
          <a:prstGeom prst="rect">
            <a:avLst/>
          </a:prstGeom>
          <a:noFill/>
          <a:ln/>
        </p:spPr>
        <p:txBody>
          <a:bodyPr wrap="square" rtlCol="0" anchor="ctr"/>
          <a:lstStyle/>
          <a:p>
            <a:pPr indent="0" marL="0">
              <a:buNone/>
            </a:pPr>
            <a:r>
              <a:rPr lang="en-US" sz="3400" b="1" dirty="0">
                <a:solidFill>
                  <a:srgbClr val="FFFFFF"/>
                </a:solidFill>
                <a:latin typeface="Trebuchet MS" pitchFamily="34" charset="0"/>
                <a:ea typeface="Trebuchet MS" pitchFamily="34" charset="-122"/>
                <a:cs typeface="Trebuchet MS" pitchFamily="34" charset="-120"/>
              </a:rPr>
              <a:t>Copilotの</a:t>
            </a:r>
            <a:endParaRPr lang="en-US" sz="3400" dirty="0"/>
          </a:p>
          <a:p>
            <a:pPr indent="0" marL="0">
              <a:buNone/>
            </a:pPr>
            <a:r>
              <a:rPr lang="en-US" sz="3400" b="1" dirty="0">
                <a:solidFill>
                  <a:srgbClr val="FFFFFF"/>
                </a:solidFill>
                <a:latin typeface="Trebuchet MS" pitchFamily="34" charset="0"/>
                <a:ea typeface="Trebuchet MS" pitchFamily="34" charset="-122"/>
                <a:cs typeface="Trebuchet MS" pitchFamily="34" charset="-120"/>
              </a:rPr>
              <a:t>PPTXが完成したら</a:t>
            </a:r>
            <a:endParaRPr lang="en-US" sz="3400" dirty="0"/>
          </a:p>
        </p:txBody>
      </p:sp>
      <p:sp>
        <p:nvSpPr>
          <p:cNvPr id="8" name="Text 5"/>
          <p:cNvSpPr/>
          <p:nvPr/>
        </p:nvSpPr>
        <p:spPr>
          <a:xfrm>
            <a:off x="457200" y="2651760"/>
            <a:ext cx="5669280" cy="914400"/>
          </a:xfrm>
          <a:prstGeom prst="rect">
            <a:avLst/>
          </a:prstGeom>
          <a:noFill/>
          <a:ln/>
        </p:spPr>
        <p:txBody>
          <a:bodyPr wrap="square" rtlCol="0" anchor="ctr"/>
          <a:lstStyle/>
          <a:p>
            <a:pPr indent="0" marL="0">
              <a:buNone/>
            </a:pPr>
            <a:r>
              <a:rPr lang="en-US" sz="1500" dirty="0">
                <a:solidFill>
                  <a:srgbClr val="D6E4F0"/>
                </a:solidFill>
                <a:latin typeface="Calibri" pitchFamily="34" charset="0"/>
                <a:ea typeface="Calibri" pitchFamily="34" charset="-122"/>
                <a:cs typeface="Calibri" pitchFamily="34" charset="-120"/>
              </a:rPr>
              <a:t>pptx2videoにアップロードするだけで</a:t>
            </a:r>
            <a:endParaRPr lang="en-US" sz="1500" dirty="0"/>
          </a:p>
          <a:p>
            <a:pPr indent="0" marL="0">
              <a:buNone/>
            </a:pPr>
            <a:r>
              <a:rPr lang="en-US" sz="1500" dirty="0">
                <a:solidFill>
                  <a:srgbClr val="D6E4F0"/>
                </a:solidFill>
                <a:latin typeface="Calibri" pitchFamily="34" charset="0"/>
                <a:ea typeface="Calibri" pitchFamily="34" charset="-122"/>
                <a:cs typeface="Calibri" pitchFamily="34" charset="-120"/>
              </a:rPr>
              <a:t>ナレーション付き動画が自動生成されます。</a:t>
            </a:r>
            <a:endParaRPr lang="en-US" sz="1500" dirty="0"/>
          </a:p>
        </p:txBody>
      </p:sp>
      <p:sp>
        <p:nvSpPr>
          <p:cNvPr id="9" name="Shape 6"/>
          <p:cNvSpPr/>
          <p:nvPr/>
        </p:nvSpPr>
        <p:spPr>
          <a:xfrm>
            <a:off x="457200" y="3703320"/>
            <a:ext cx="3474720" cy="658368"/>
          </a:xfrm>
          <a:prstGeom prst="rect">
            <a:avLst/>
          </a:prstGeom>
          <a:solidFill>
            <a:srgbClr val="00C2CB"/>
          </a:solidFill>
          <a:ln w="12700">
            <a:solidFill>
              <a:srgbClr val="00C2CB"/>
            </a:solidFill>
            <a:prstDash val="solid"/>
          </a:ln>
          <a:effectLst>
            <a:outerShdw sx="100000" sy="100000" kx="0" ky="0" algn="bl" rotWithShape="0" blurRad="127000" dist="50800" dir="8100000">
              <a:srgbClr val="000000">
                <a:alpha val="30000"/>
              </a:srgbClr>
            </a:outerShdw>
          </a:effectLst>
        </p:spPr>
      </p:sp>
      <p:sp>
        <p:nvSpPr>
          <p:cNvPr id="10" name="Text 7"/>
          <p:cNvSpPr/>
          <p:nvPr/>
        </p:nvSpPr>
        <p:spPr>
          <a:xfrm>
            <a:off x="457200" y="3703320"/>
            <a:ext cx="3474720" cy="658368"/>
          </a:xfrm>
          <a:prstGeom prst="rect">
            <a:avLst/>
          </a:prstGeom>
          <a:noFill/>
          <a:ln/>
        </p:spPr>
        <p:txBody>
          <a:bodyPr wrap="square" lIns="0" tIns="0" rIns="0" bIns="0" rtlCol="0" anchor="ctr"/>
          <a:lstStyle/>
          <a:p>
            <a:pPr algn="ctr" indent="0" marL="0">
              <a:buNone/>
            </a:pPr>
            <a:r>
              <a:rPr lang="en-US" sz="1600" b="1" dirty="0">
                <a:solidFill>
                  <a:srgbClr val="080F1A"/>
                </a:solidFill>
                <a:latin typeface="Trebuchet MS" pitchFamily="34" charset="0"/>
                <a:ea typeface="Trebuchet MS" pitchFamily="34" charset="-122"/>
                <a:cs typeface="Trebuchet MS" pitchFamily="34" charset="-120"/>
              </a:rPr>
              <a:t>→  pptx2video.z0a.net</a:t>
            </a:r>
            <a:endParaRPr lang="en-US" sz="16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2026-04-03T03:00:55Z</dcterms:created>
  <dcterms:modified xsi:type="dcterms:W3CDTF">2026-04-03T03:00:55Z</dcterms:modified>
</cp:coreProperties>
</file>