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FigmaにはPPTXプラグインが必要です。Pitchdeck Presentation Studioをインストールし、レイヤーに命名してから書き出してください。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Figmaはデザインに、PowerPointはナレーションに。この2ツール分業が正しいメンタルモデルです。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すべての制御行はPowerPointで追加します。選択ウィンドウでブロック順序を確認してから記入してください。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Figmaの追加ステップは、他のツールでは対応できないビジュアル要件がある場合にのみ価値があります。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FigmaのPPTXをpptx2videoにアップロードしてください。ナレーション付きの動画が自動で生成されます。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112240"/>
          </a:solidFill>
          <a:ln w="12700">
            <a:solidFill>
              <a:srgbClr val="112240"/>
            </a:solidFill>
            <a:prstDash val="solid"/>
          </a:ln>
        </p:spPr>
      </p:sp>
      <p:sp>
        <p:nvSpPr>
          <p:cNvPr id="3" name="Shape 1"/>
          <p:cNvSpPr/>
          <p:nvPr/>
        </p:nvSpPr>
        <p:spPr>
          <a:xfrm>
            <a:off x="0" y="0"/>
            <a:ext cx="9144000" cy="64008"/>
          </a:xfrm>
          <a:prstGeom prst="rect">
            <a:avLst/>
          </a:prstGeom>
          <a:solidFill>
            <a:srgbClr val="00C2CB"/>
          </a:solidFill>
          <a:ln w="12700">
            <a:solidFill>
              <a:srgbClr val="00C2CB"/>
            </a:solidFill>
            <a:prstDash val="solid"/>
          </a:ln>
        </p:spPr>
      </p:sp>
      <p:sp>
        <p:nvSpPr>
          <p:cNvPr id="4" name="Shape 2"/>
          <p:cNvSpPr/>
          <p:nvPr/>
        </p:nvSpPr>
        <p:spPr>
          <a:xfrm>
            <a:off x="3474720" y="64008"/>
            <a:ext cx="64008" cy="5079492"/>
          </a:xfrm>
          <a:prstGeom prst="rect">
            <a:avLst/>
          </a:prstGeom>
          <a:solidFill>
            <a:srgbClr val="00C2CB"/>
          </a:solidFill>
          <a:ln w="12700">
            <a:solidFill>
              <a:srgbClr val="00C2CB"/>
            </a:solidFill>
            <a:prstDash val="solid"/>
          </a:ln>
        </p:spPr>
      </p:sp>
      <p:sp>
        <p:nvSpPr>
          <p:cNvPr id="5" name="Shape 3"/>
          <p:cNvSpPr/>
          <p:nvPr/>
        </p:nvSpPr>
        <p:spPr>
          <a:xfrm>
            <a:off x="320040" y="320040"/>
            <a:ext cx="1737360" cy="347472"/>
          </a:xfrm>
          <a:prstGeom prst="roundRect">
            <a:avLst>
              <a:gd name="adj" fmla="val 26316"/>
            </a:avLst>
          </a:prstGeom>
          <a:solidFill>
            <a:srgbClr val="00C2CB"/>
          </a:solidFill>
          <a:ln w="12700">
            <a:solidFill>
              <a:srgbClr val="00C2CB"/>
            </a:solidFill>
            <a:prstDash val="solid"/>
          </a:ln>
        </p:spPr>
      </p:sp>
      <p:sp>
        <p:nvSpPr>
          <p:cNvPr id="6" name="Text 4"/>
          <p:cNvSpPr/>
          <p:nvPr/>
        </p:nvSpPr>
        <p:spPr>
          <a:xfrm>
            <a:off x="320040" y="320040"/>
            <a:ext cx="1737360" cy="347472"/>
          </a:xfrm>
          <a:prstGeom prst="rect">
            <a:avLst/>
          </a:prstGeom>
          <a:noFill/>
          <a:ln/>
        </p:spPr>
        <p:txBody>
          <a:bodyPr wrap="square" lIns="0" tIns="0" rIns="0" bIns="0" rtlCol="0" anchor="ctr"/>
          <a:lstStyle/>
          <a:p>
            <a:pPr algn="ctr" indent="0" marL="0">
              <a:buNone/>
            </a:pPr>
            <a:r>
              <a:rPr lang="en-US" sz="1000" b="1" dirty="0">
                <a:solidFill>
                  <a:srgbClr val="080F1A"/>
                </a:solidFill>
                <a:latin typeface="Calibri" pitchFamily="34" charset="0"/>
                <a:ea typeface="Calibri" pitchFamily="34" charset="-122"/>
                <a:cs typeface="Calibri" pitchFamily="34" charset="-120"/>
              </a:rPr>
              <a:t>第5回 全6回</a:t>
            </a:r>
            <a:endParaRPr lang="en-US" sz="1000" dirty="0"/>
          </a:p>
        </p:txBody>
      </p:sp>
      <p:sp>
        <p:nvSpPr>
          <p:cNvPr id="7" name="Shape 5"/>
          <p:cNvSpPr/>
          <p:nvPr/>
        </p:nvSpPr>
        <p:spPr>
          <a:xfrm>
            <a:off x="594360" y="822960"/>
            <a:ext cx="2286000" cy="2286000"/>
          </a:xfrm>
          <a:prstGeom prst="ellipse">
            <a:avLst/>
          </a:prstGeom>
          <a:solidFill>
            <a:srgbClr val="00C2CB"/>
          </a:solidFill>
          <a:ln w="12700">
            <a:solidFill>
              <a:srgbClr val="00C2CB"/>
            </a:solidFill>
            <a:prstDash val="solid"/>
          </a:ln>
        </p:spPr>
      </p:sp>
      <p:pic>
        <p:nvPicPr>
          <p:cNvPr id="8" name="Image 0" descr="preencoded.png">    </p:cNvPr>
          <p:cNvPicPr>
            <a:picLocks noChangeAspect="1"/>
          </p:cNvPicPr>
          <p:nvPr/>
        </p:nvPicPr>
        <p:blipFill>
          <a:blip r:embed="rId1"/>
          <a:stretch>
            <a:fillRect/>
          </a:stretch>
        </p:blipFill>
        <p:spPr>
          <a:xfrm>
            <a:off x="822960" y="1005840"/>
            <a:ext cx="1828800" cy="1828800"/>
          </a:xfrm>
          <a:prstGeom prst="rect">
            <a:avLst/>
          </a:prstGeom>
        </p:spPr>
      </p:pic>
      <p:sp>
        <p:nvSpPr>
          <p:cNvPr id="9" name="Text 6"/>
          <p:cNvSpPr/>
          <p:nvPr/>
        </p:nvSpPr>
        <p:spPr>
          <a:xfrm>
            <a:off x="182880" y="4572000"/>
            <a:ext cx="3108960" cy="365760"/>
          </a:xfrm>
          <a:prstGeom prst="rect">
            <a:avLst/>
          </a:prstGeom>
          <a:noFill/>
          <a:ln/>
        </p:spPr>
        <p:txBody>
          <a:bodyPr wrap="square"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pptx2video.z0a.net</a:t>
            </a:r>
            <a:endParaRPr lang="en-US" sz="900" dirty="0"/>
          </a:p>
        </p:txBody>
      </p:sp>
      <p:sp>
        <p:nvSpPr>
          <p:cNvPr id="10" name="Text 7"/>
          <p:cNvSpPr/>
          <p:nvPr/>
        </p:nvSpPr>
        <p:spPr>
          <a:xfrm>
            <a:off x="3749040" y="502920"/>
            <a:ext cx="5212080" cy="1737360"/>
          </a:xfrm>
          <a:prstGeom prst="rect">
            <a:avLst/>
          </a:prstGeom>
          <a:noFill/>
          <a:ln/>
        </p:spPr>
        <p:txBody>
          <a:bodyPr wrap="square" rtlCol="0" anchor="t"/>
          <a:lstStyle/>
          <a:p>
            <a:pPr algn="l" indent="0" marL="0">
              <a:buNone/>
            </a:pPr>
            <a:r>
              <a:rPr lang="en-US" sz="3400" b="1" dirty="0">
                <a:solidFill>
                  <a:srgbClr val="FFFFFF"/>
                </a:solidFill>
                <a:latin typeface="Trebuchet MS" pitchFamily="34" charset="0"/>
                <a:ea typeface="Trebuchet MS" pitchFamily="34" charset="-122"/>
                <a:cs typeface="Trebuchet MS" pitchFamily="34" charset="-120"/>
              </a:rPr>
              <a:t>Figma</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見た目を極限まで</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作り込む方へ</a:t>
            </a:r>
            <a:endParaRPr lang="en-US" sz="3400" dirty="0"/>
          </a:p>
        </p:txBody>
      </p:sp>
      <p:sp>
        <p:nvSpPr>
          <p:cNvPr id="11" name="Text 8"/>
          <p:cNvSpPr/>
          <p:nvPr/>
        </p:nvSpPr>
        <p:spPr>
          <a:xfrm>
            <a:off x="3749040" y="2331720"/>
            <a:ext cx="5120640" cy="640080"/>
          </a:xfrm>
          <a:prstGeom prst="rect">
            <a:avLst/>
          </a:prstGeom>
          <a:noFill/>
          <a:ln/>
        </p:spPr>
        <p:txBody>
          <a:bodyPr wrap="square" rtlCol="0" anchor="ctr"/>
          <a:lstStyle/>
          <a:p>
            <a:pPr algn="l" indent="0" marL="0">
              <a:buNone/>
            </a:pPr>
            <a:r>
              <a:rPr lang="en-US" sz="1400" dirty="0">
                <a:solidFill>
                  <a:srgbClr val="00C2CB"/>
                </a:solidFill>
                <a:latin typeface="Calibri" pitchFamily="34" charset="0"/>
                <a:ea typeface="Calibri" pitchFamily="34" charset="-122"/>
                <a:cs typeface="Calibri" pitchFamily="34" charset="-120"/>
              </a:rPr>
              <a:t>すべての要素を完全にコントロール</a:t>
            </a:r>
            <a:endParaRPr lang="en-US" sz="1400" dirty="0"/>
          </a:p>
        </p:txBody>
      </p:sp>
      <p:sp>
        <p:nvSpPr>
          <p:cNvPr id="12" name="Shape 9"/>
          <p:cNvSpPr/>
          <p:nvPr/>
        </p:nvSpPr>
        <p:spPr>
          <a:xfrm>
            <a:off x="3749040" y="3063240"/>
            <a:ext cx="5029200" cy="0"/>
          </a:xfrm>
          <a:prstGeom prst="line">
            <a:avLst/>
          </a:prstGeom>
          <a:noFill/>
          <a:ln w="19050">
            <a:solidFill>
              <a:srgbClr val="1A3050"/>
            </a:solidFill>
            <a:prstDash val="solid"/>
          </a:ln>
        </p:spPr>
      </p:sp>
      <p:sp>
        <p:nvSpPr>
          <p:cNvPr id="13" name="Shape 10"/>
          <p:cNvSpPr/>
          <p:nvPr/>
        </p:nvSpPr>
        <p:spPr>
          <a:xfrm>
            <a:off x="374904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4" name="Text 11"/>
          <p:cNvSpPr/>
          <p:nvPr/>
        </p:nvSpPr>
        <p:spPr>
          <a:xfrm>
            <a:off x="374904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7枚</a:t>
            </a:r>
            <a:endParaRPr lang="en-US" sz="1600" dirty="0"/>
          </a:p>
        </p:txBody>
      </p:sp>
      <p:sp>
        <p:nvSpPr>
          <p:cNvPr id="15" name="Text 12"/>
          <p:cNvSpPr/>
          <p:nvPr/>
        </p:nvSpPr>
        <p:spPr>
          <a:xfrm>
            <a:off x="374904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スライド構成</a:t>
            </a:r>
            <a:endParaRPr lang="en-US" sz="900" dirty="0"/>
          </a:p>
        </p:txBody>
      </p:sp>
      <p:sp>
        <p:nvSpPr>
          <p:cNvPr id="16" name="Shape 13"/>
          <p:cNvSpPr/>
          <p:nvPr/>
        </p:nvSpPr>
        <p:spPr>
          <a:xfrm>
            <a:off x="548640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7" name="Text 14"/>
          <p:cNvSpPr/>
          <p:nvPr/>
        </p:nvSpPr>
        <p:spPr>
          <a:xfrm>
            <a:off x="548640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2言語</a:t>
            </a:r>
            <a:endParaRPr lang="en-US" sz="1600" dirty="0"/>
          </a:p>
        </p:txBody>
      </p:sp>
      <p:sp>
        <p:nvSpPr>
          <p:cNvPr id="18" name="Text 15"/>
          <p:cNvSpPr/>
          <p:nvPr/>
        </p:nvSpPr>
        <p:spPr>
          <a:xfrm>
            <a:off x="548640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EN + JA</a:t>
            </a:r>
            <a:endParaRPr lang="en-US" sz="900" dirty="0"/>
          </a:p>
        </p:txBody>
      </p:sp>
      <p:sp>
        <p:nvSpPr>
          <p:cNvPr id="19" name="Shape 16"/>
          <p:cNvSpPr/>
          <p:nvPr/>
        </p:nvSpPr>
        <p:spPr>
          <a:xfrm>
            <a:off x="722376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0" name="Text 17"/>
          <p:cNvSpPr/>
          <p:nvPr/>
        </p:nvSpPr>
        <p:spPr>
          <a:xfrm>
            <a:off x="722376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100%</a:t>
            </a:r>
            <a:endParaRPr lang="en-US" sz="1600" dirty="0"/>
          </a:p>
        </p:txBody>
      </p:sp>
      <p:sp>
        <p:nvSpPr>
          <p:cNvPr id="21" name="Text 18"/>
          <p:cNvSpPr/>
          <p:nvPr/>
        </p:nvSpPr>
        <p:spPr>
          <a:xfrm>
            <a:off x="722376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ナレーション対応</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7315200" cy="502920"/>
          </a:xfrm>
          <a:prstGeom prst="rect">
            <a:avLst/>
          </a:prstGeom>
          <a:noFill/>
          <a:ln/>
        </p:spPr>
        <p:txBody>
          <a:bodyPr wrap="square" rtlCol="0" anchor="ctr"/>
          <a:lstStyle/>
          <a:p>
            <a:pPr indent="0" marL="0">
              <a:buNone/>
            </a:pPr>
            <a:r>
              <a:rPr lang="en-US" sz="2000" b="1" dirty="0">
                <a:solidFill>
                  <a:srgbClr val="FFFFFF"/>
                </a:solidFill>
                <a:latin typeface="Trebuchet MS" pitchFamily="34" charset="0"/>
                <a:ea typeface="Trebuchet MS" pitchFamily="34" charset="-122"/>
                <a:cs typeface="Trebuchet MS" pitchFamily="34" charset="-120"/>
              </a:rPr>
              <a:t>こんな方に向いています</a:t>
            </a:r>
            <a:endParaRPr lang="en-US" sz="20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1005840"/>
            <a:ext cx="777240" cy="777240"/>
          </a:xfrm>
          <a:prstGeom prst="ellipse">
            <a:avLst/>
          </a:prstGeom>
          <a:solidFill>
            <a:srgbClr val="00C2CB"/>
          </a:solidFill>
          <a:ln w="12700">
            <a:solidFill>
              <a:srgbClr val="00C2CB"/>
            </a:solidFill>
            <a:prstDash val="solid"/>
          </a:ln>
        </p:spPr>
      </p:sp>
      <p:pic>
        <p:nvPicPr>
          <p:cNvPr id="7" name="Image 0" descr="preencoded.png">    </p:cNvPr>
          <p:cNvPicPr>
            <a:picLocks noChangeAspect="1"/>
          </p:cNvPicPr>
          <p:nvPr/>
        </p:nvPicPr>
        <p:blipFill>
          <a:blip r:embed="rId1"/>
          <a:stretch>
            <a:fillRect/>
          </a:stretch>
        </p:blipFill>
        <p:spPr>
          <a:xfrm>
            <a:off x="493776" y="1133856"/>
            <a:ext cx="521208" cy="521208"/>
          </a:xfrm>
          <a:prstGeom prst="rect">
            <a:avLst/>
          </a:prstGeom>
        </p:spPr>
      </p:pic>
      <p:sp>
        <p:nvSpPr>
          <p:cNvPr id="8" name="Shape 5"/>
          <p:cNvSpPr/>
          <p:nvPr/>
        </p:nvSpPr>
        <p:spPr>
          <a:xfrm>
            <a:off x="1325880" y="100584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9" name="Text 6"/>
          <p:cNvSpPr/>
          <p:nvPr/>
        </p:nvSpPr>
        <p:spPr>
          <a:xfrm>
            <a:off x="1508760" y="104241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デザイナーである方、またはデザイナーの思考方法を持つ方</a:t>
            </a:r>
            <a:endParaRPr lang="en-US" sz="1300" dirty="0"/>
          </a:p>
        </p:txBody>
      </p:sp>
      <p:sp>
        <p:nvSpPr>
          <p:cNvPr id="10" name="Text 7"/>
          <p:cNvSpPr/>
          <p:nvPr/>
        </p:nvSpPr>
        <p:spPr>
          <a:xfrm>
            <a:off x="1508760" y="133502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余白・タイポグラフィ・整列・カスタム図表すべてを完全にコントロールしたい方に最適です。</a:t>
            </a:r>
            <a:endParaRPr lang="en-US" sz="1200" dirty="0"/>
          </a:p>
        </p:txBody>
      </p:sp>
      <p:sp>
        <p:nvSpPr>
          <p:cNvPr id="11" name="Shape 8"/>
          <p:cNvSpPr/>
          <p:nvPr/>
        </p:nvSpPr>
        <p:spPr>
          <a:xfrm>
            <a:off x="365760" y="2240280"/>
            <a:ext cx="777240" cy="777240"/>
          </a:xfrm>
          <a:prstGeom prst="ellipse">
            <a:avLst/>
          </a:prstGeom>
          <a:solidFill>
            <a:srgbClr val="00C2CB"/>
          </a:solidFill>
          <a:ln w="12700">
            <a:solidFill>
              <a:srgbClr val="00C2CB"/>
            </a:solidFill>
            <a:prstDash val="solid"/>
          </a:ln>
        </p:spPr>
      </p:sp>
      <p:pic>
        <p:nvPicPr>
          <p:cNvPr id="12" name="Image 1" descr="preencoded.png">    </p:cNvPr>
          <p:cNvPicPr>
            <a:picLocks noChangeAspect="1"/>
          </p:cNvPicPr>
          <p:nvPr/>
        </p:nvPicPr>
        <p:blipFill>
          <a:blip r:embed="rId2"/>
          <a:stretch>
            <a:fillRect/>
          </a:stretch>
        </p:blipFill>
        <p:spPr>
          <a:xfrm>
            <a:off x="493776" y="2368296"/>
            <a:ext cx="521208" cy="521208"/>
          </a:xfrm>
          <a:prstGeom prst="rect">
            <a:avLst/>
          </a:prstGeom>
        </p:spPr>
      </p:pic>
      <p:sp>
        <p:nvSpPr>
          <p:cNvPr id="13" name="Shape 9"/>
          <p:cNvSpPr/>
          <p:nvPr/>
        </p:nvSpPr>
        <p:spPr>
          <a:xfrm>
            <a:off x="1325880" y="224028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4" name="Text 10"/>
          <p:cNvSpPr/>
          <p:nvPr/>
        </p:nvSpPr>
        <p:spPr>
          <a:xfrm>
            <a:off x="1508760" y="227685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複雑な論理図が必要な方</a:t>
            </a:r>
            <a:endParaRPr lang="en-US" sz="1300" dirty="0"/>
          </a:p>
        </p:txBody>
      </p:sp>
      <p:sp>
        <p:nvSpPr>
          <p:cNvPr id="15" name="Text 11"/>
          <p:cNvSpPr/>
          <p:nvPr/>
        </p:nvSpPr>
        <p:spPr>
          <a:xfrm>
            <a:off x="1508760" y="256946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プロセスフロー・システム構成図・デシジョンツリー — 精度の高い図表ではFigmaに匹敵するツールはありません。</a:t>
            </a:r>
            <a:endParaRPr lang="en-US" sz="1200" dirty="0"/>
          </a:p>
        </p:txBody>
      </p:sp>
      <p:sp>
        <p:nvSpPr>
          <p:cNvPr id="16" name="Shape 12"/>
          <p:cNvSpPr/>
          <p:nvPr/>
        </p:nvSpPr>
        <p:spPr>
          <a:xfrm>
            <a:off x="365760" y="3474720"/>
            <a:ext cx="777240" cy="777240"/>
          </a:xfrm>
          <a:prstGeom prst="ellipse">
            <a:avLst/>
          </a:prstGeom>
          <a:solidFill>
            <a:srgbClr val="00C2CB"/>
          </a:solidFill>
          <a:ln w="12700">
            <a:solidFill>
              <a:srgbClr val="00C2CB"/>
            </a:solidFill>
            <a:prstDash val="solid"/>
          </a:ln>
        </p:spPr>
      </p:sp>
      <p:pic>
        <p:nvPicPr>
          <p:cNvPr id="17" name="Image 2" descr="preencoded.png">    </p:cNvPr>
          <p:cNvPicPr>
            <a:picLocks noChangeAspect="1"/>
          </p:cNvPicPr>
          <p:nvPr/>
        </p:nvPicPr>
        <p:blipFill>
          <a:blip r:embed="rId3"/>
          <a:stretch>
            <a:fillRect/>
          </a:stretch>
        </p:blipFill>
        <p:spPr>
          <a:xfrm>
            <a:off x="493776" y="3602736"/>
            <a:ext cx="521208" cy="521208"/>
          </a:xfrm>
          <a:prstGeom prst="rect">
            <a:avLst/>
          </a:prstGeom>
        </p:spPr>
      </p:pic>
      <p:sp>
        <p:nvSpPr>
          <p:cNvPr id="18" name="Shape 13"/>
          <p:cNvSpPr/>
          <p:nvPr/>
        </p:nvSpPr>
        <p:spPr>
          <a:xfrm>
            <a:off x="1325880" y="347472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9" name="Text 14"/>
          <p:cNvSpPr/>
          <p:nvPr/>
        </p:nvSpPr>
        <p:spPr>
          <a:xfrm>
            <a:off x="1508760" y="351129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ビジュアル品質が非交渉条件の方</a:t>
            </a:r>
            <a:endParaRPr lang="en-US" sz="1300" dirty="0"/>
          </a:p>
        </p:txBody>
      </p:sp>
      <p:sp>
        <p:nvSpPr>
          <p:cNvPr id="20" name="Text 15"/>
          <p:cNvSpPr/>
          <p:nvPr/>
        </p:nvSpPr>
        <p:spPr>
          <a:xfrm>
            <a:off x="1508760" y="380390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プレゼンテーション自体がピッチの一部である場合、Figmaはテンプレートが出せない品質を実現します。</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96167"/>
          </a:solidFill>
          <a:ln w="12700">
            <a:solidFill>
              <a:srgbClr val="F96167"/>
            </a:solidFill>
            <a:prstDash val="solid"/>
          </a:ln>
        </p:spPr>
      </p:sp>
      <p:sp>
        <p:nvSpPr>
          <p:cNvPr id="3" name="Shape 1"/>
          <p:cNvSpPr/>
          <p:nvPr/>
        </p:nvSpPr>
        <p:spPr>
          <a:xfrm>
            <a:off x="365760" y="182880"/>
            <a:ext cx="64008" cy="502920"/>
          </a:xfrm>
          <a:prstGeom prst="rect">
            <a:avLst/>
          </a:prstGeom>
          <a:solidFill>
            <a:srgbClr val="F96167"/>
          </a:solidFill>
          <a:ln w="12700">
            <a:solidFill>
              <a:srgbClr val="F96167"/>
            </a:solidFill>
            <a:prstDash val="solid"/>
          </a:ln>
        </p:spPr>
      </p:sp>
      <p:sp>
        <p:nvSpPr>
          <p:cNvPr id="4" name="Text 2"/>
          <p:cNvSpPr/>
          <p:nvPr/>
        </p:nvSpPr>
        <p:spPr>
          <a:xfrm>
            <a:off x="548640" y="182880"/>
            <a:ext cx="7315200" cy="502920"/>
          </a:xfrm>
          <a:prstGeom prst="rect">
            <a:avLst/>
          </a:prstGeom>
          <a:noFill/>
          <a:ln/>
        </p:spPr>
        <p:txBody>
          <a:bodyPr wrap="square"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セットアップ</a:t>
            </a:r>
            <a:endParaRPr lang="en-US" sz="22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1005840"/>
            <a:ext cx="566928" cy="566928"/>
          </a:xfrm>
          <a:prstGeom prst="ellipse">
            <a:avLst/>
          </a:prstGeom>
          <a:solidFill>
            <a:srgbClr val="F96167"/>
          </a:solidFill>
          <a:ln w="12700">
            <a:solidFill>
              <a:srgbClr val="F96167"/>
            </a:solidFill>
            <a:prstDash val="solid"/>
          </a:ln>
        </p:spPr>
      </p:sp>
      <p:sp>
        <p:nvSpPr>
          <p:cNvPr id="7" name="Text 5"/>
          <p:cNvSpPr/>
          <p:nvPr/>
        </p:nvSpPr>
        <p:spPr>
          <a:xfrm>
            <a:off x="365760" y="1005840"/>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1</a:t>
            </a:r>
            <a:endParaRPr lang="en-US" sz="1500" dirty="0"/>
          </a:p>
        </p:txBody>
      </p:sp>
      <p:sp>
        <p:nvSpPr>
          <p:cNvPr id="8" name="Shape 6"/>
          <p:cNvSpPr/>
          <p:nvPr/>
        </p:nvSpPr>
        <p:spPr>
          <a:xfrm>
            <a:off x="649224" y="1572768"/>
            <a:ext cx="0" cy="237744"/>
          </a:xfrm>
          <a:prstGeom prst="line">
            <a:avLst/>
          </a:prstGeom>
          <a:noFill/>
          <a:ln w="19050">
            <a:solidFill>
              <a:srgbClr val="1A3050"/>
            </a:solidFill>
            <a:prstDash val="solid"/>
          </a:ln>
        </p:spPr>
      </p:sp>
      <p:sp>
        <p:nvSpPr>
          <p:cNvPr id="9" name="Shape 7"/>
          <p:cNvSpPr/>
          <p:nvPr/>
        </p:nvSpPr>
        <p:spPr>
          <a:xfrm>
            <a:off x="1097280" y="960120"/>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0" name="Text 8"/>
          <p:cNvSpPr/>
          <p:nvPr/>
        </p:nvSpPr>
        <p:spPr>
          <a:xfrm>
            <a:off x="1280160" y="960120"/>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個人利用は無料プランあり</a:t>
            </a:r>
            <a:endParaRPr lang="en-US" sz="1300" dirty="0"/>
          </a:p>
        </p:txBody>
      </p:sp>
      <p:sp>
        <p:nvSpPr>
          <p:cNvPr id="11" name="Shape 9"/>
          <p:cNvSpPr/>
          <p:nvPr/>
        </p:nvSpPr>
        <p:spPr>
          <a:xfrm>
            <a:off x="365760" y="1810512"/>
            <a:ext cx="566928" cy="566928"/>
          </a:xfrm>
          <a:prstGeom prst="ellipse">
            <a:avLst/>
          </a:prstGeom>
          <a:solidFill>
            <a:srgbClr val="F96167"/>
          </a:solidFill>
          <a:ln w="12700">
            <a:solidFill>
              <a:srgbClr val="F96167"/>
            </a:solidFill>
            <a:prstDash val="solid"/>
          </a:ln>
        </p:spPr>
      </p:sp>
      <p:sp>
        <p:nvSpPr>
          <p:cNvPr id="12" name="Text 10"/>
          <p:cNvSpPr/>
          <p:nvPr/>
        </p:nvSpPr>
        <p:spPr>
          <a:xfrm>
            <a:off x="365760" y="1810512"/>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2</a:t>
            </a:r>
            <a:endParaRPr lang="en-US" sz="1500" dirty="0"/>
          </a:p>
        </p:txBody>
      </p:sp>
      <p:sp>
        <p:nvSpPr>
          <p:cNvPr id="13" name="Shape 11"/>
          <p:cNvSpPr/>
          <p:nvPr/>
        </p:nvSpPr>
        <p:spPr>
          <a:xfrm>
            <a:off x="649224" y="2377440"/>
            <a:ext cx="0" cy="237744"/>
          </a:xfrm>
          <a:prstGeom prst="line">
            <a:avLst/>
          </a:prstGeom>
          <a:noFill/>
          <a:ln w="19050">
            <a:solidFill>
              <a:srgbClr val="1A3050"/>
            </a:solidFill>
            <a:prstDash val="solid"/>
          </a:ln>
        </p:spPr>
      </p:sp>
      <p:sp>
        <p:nvSpPr>
          <p:cNvPr id="14" name="Shape 12"/>
          <p:cNvSpPr/>
          <p:nvPr/>
        </p:nvSpPr>
        <p:spPr>
          <a:xfrm>
            <a:off x="1097280" y="1764792"/>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5" name="Text 13"/>
          <p:cNvSpPr/>
          <p:nvPr/>
        </p:nvSpPr>
        <p:spPr>
          <a:xfrm>
            <a:off x="1280160" y="1764792"/>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チーム機能には有料プランが必要（エディター1人あたり月額約2,300円）</a:t>
            </a:r>
            <a:endParaRPr lang="en-US" sz="1300" dirty="0"/>
          </a:p>
        </p:txBody>
      </p:sp>
      <p:sp>
        <p:nvSpPr>
          <p:cNvPr id="16" name="Shape 14"/>
          <p:cNvSpPr/>
          <p:nvPr/>
        </p:nvSpPr>
        <p:spPr>
          <a:xfrm>
            <a:off x="365760" y="2615184"/>
            <a:ext cx="566928" cy="566928"/>
          </a:xfrm>
          <a:prstGeom prst="ellipse">
            <a:avLst/>
          </a:prstGeom>
          <a:solidFill>
            <a:srgbClr val="F96167"/>
          </a:solidFill>
          <a:ln w="12700">
            <a:solidFill>
              <a:srgbClr val="F96167"/>
            </a:solidFill>
            <a:prstDash val="solid"/>
          </a:ln>
        </p:spPr>
      </p:sp>
      <p:sp>
        <p:nvSpPr>
          <p:cNvPr id="17" name="Text 15"/>
          <p:cNvSpPr/>
          <p:nvPr/>
        </p:nvSpPr>
        <p:spPr>
          <a:xfrm>
            <a:off x="365760" y="2615184"/>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3</a:t>
            </a:r>
            <a:endParaRPr lang="en-US" sz="1500" dirty="0"/>
          </a:p>
        </p:txBody>
      </p:sp>
      <p:sp>
        <p:nvSpPr>
          <p:cNvPr id="18" name="Shape 16"/>
          <p:cNvSpPr/>
          <p:nvPr/>
        </p:nvSpPr>
        <p:spPr>
          <a:xfrm>
            <a:off x="649224" y="3182112"/>
            <a:ext cx="0" cy="237744"/>
          </a:xfrm>
          <a:prstGeom prst="line">
            <a:avLst/>
          </a:prstGeom>
          <a:noFill/>
          <a:ln w="19050">
            <a:solidFill>
              <a:srgbClr val="1A3050"/>
            </a:solidFill>
            <a:prstDash val="solid"/>
          </a:ln>
        </p:spPr>
      </p:sp>
      <p:sp>
        <p:nvSpPr>
          <p:cNvPr id="19" name="Shape 17"/>
          <p:cNvSpPr/>
          <p:nvPr/>
        </p:nvSpPr>
        <p:spPr>
          <a:xfrm>
            <a:off x="1097280" y="2569464"/>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0" name="Text 18"/>
          <p:cNvSpPr/>
          <p:nvPr/>
        </p:nvSpPr>
        <p:spPr>
          <a:xfrm>
            <a:off x="1280160" y="2569464"/>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PPTX書き出しプラグインが必要：メインメニュー → プラグイン → コミュニティ → 'Pitchdeck Presentation Studio'</a:t>
            </a:r>
            <a:endParaRPr lang="en-US" sz="1300" dirty="0"/>
          </a:p>
        </p:txBody>
      </p:sp>
      <p:sp>
        <p:nvSpPr>
          <p:cNvPr id="21" name="Shape 19"/>
          <p:cNvSpPr/>
          <p:nvPr/>
        </p:nvSpPr>
        <p:spPr>
          <a:xfrm>
            <a:off x="365760" y="3419856"/>
            <a:ext cx="566928" cy="566928"/>
          </a:xfrm>
          <a:prstGeom prst="ellipse">
            <a:avLst/>
          </a:prstGeom>
          <a:solidFill>
            <a:srgbClr val="F96167"/>
          </a:solidFill>
          <a:ln w="12700">
            <a:solidFill>
              <a:srgbClr val="F96167"/>
            </a:solidFill>
            <a:prstDash val="solid"/>
          </a:ln>
        </p:spPr>
      </p:sp>
      <p:sp>
        <p:nvSpPr>
          <p:cNvPr id="22" name="Text 20"/>
          <p:cNvSpPr/>
          <p:nvPr/>
        </p:nvSpPr>
        <p:spPr>
          <a:xfrm>
            <a:off x="365760" y="3419856"/>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4</a:t>
            </a:r>
            <a:endParaRPr lang="en-US" sz="1500" dirty="0"/>
          </a:p>
        </p:txBody>
      </p:sp>
      <p:sp>
        <p:nvSpPr>
          <p:cNvPr id="23" name="Shape 21"/>
          <p:cNvSpPr/>
          <p:nvPr/>
        </p:nvSpPr>
        <p:spPr>
          <a:xfrm>
            <a:off x="649224" y="3986784"/>
            <a:ext cx="0" cy="237744"/>
          </a:xfrm>
          <a:prstGeom prst="line">
            <a:avLst/>
          </a:prstGeom>
          <a:noFill/>
          <a:ln w="19050">
            <a:solidFill>
              <a:srgbClr val="1A3050"/>
            </a:solidFill>
            <a:prstDash val="solid"/>
          </a:ln>
        </p:spPr>
      </p:sp>
      <p:sp>
        <p:nvSpPr>
          <p:cNvPr id="24" name="Shape 22"/>
          <p:cNvSpPr/>
          <p:nvPr/>
        </p:nvSpPr>
        <p:spPr>
          <a:xfrm>
            <a:off x="1097280" y="3374136"/>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5" name="Text 23"/>
          <p:cNvSpPr/>
          <p:nvPr/>
        </p:nvSpPr>
        <p:spPr>
          <a:xfrm>
            <a:off x="1280160" y="3374136"/>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フレームのサイズを1920×1080px または1280×720pxに設定</a:t>
            </a:r>
            <a:endParaRPr lang="en-US" sz="1300" dirty="0"/>
          </a:p>
        </p:txBody>
      </p:sp>
      <p:sp>
        <p:nvSpPr>
          <p:cNvPr id="26" name="Shape 24"/>
          <p:cNvSpPr/>
          <p:nvPr/>
        </p:nvSpPr>
        <p:spPr>
          <a:xfrm>
            <a:off x="365760" y="4224528"/>
            <a:ext cx="566928" cy="566928"/>
          </a:xfrm>
          <a:prstGeom prst="ellipse">
            <a:avLst/>
          </a:prstGeom>
          <a:solidFill>
            <a:srgbClr val="F96167"/>
          </a:solidFill>
          <a:ln w="12700">
            <a:solidFill>
              <a:srgbClr val="F96167"/>
            </a:solidFill>
            <a:prstDash val="solid"/>
          </a:ln>
        </p:spPr>
      </p:sp>
      <p:sp>
        <p:nvSpPr>
          <p:cNvPr id="27" name="Text 25"/>
          <p:cNvSpPr/>
          <p:nvPr/>
        </p:nvSpPr>
        <p:spPr>
          <a:xfrm>
            <a:off x="365760" y="4224528"/>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5</a:t>
            </a:r>
            <a:endParaRPr lang="en-US" sz="1500" dirty="0"/>
          </a:p>
        </p:txBody>
      </p:sp>
      <p:sp>
        <p:nvSpPr>
          <p:cNvPr id="28" name="Shape 26"/>
          <p:cNvSpPr/>
          <p:nvPr/>
        </p:nvSpPr>
        <p:spPr>
          <a:xfrm>
            <a:off x="1097280" y="4178808"/>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9" name="Text 27"/>
          <p:cNvSpPr/>
          <p:nvPr/>
        </p:nvSpPr>
        <p:spPr>
          <a:xfrm>
            <a:off x="1280160" y="4178808"/>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書き出し前にFigmaでレイヤー名を「Block1」「Block2」と命名する</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1900" b="1" dirty="0">
                <a:solidFill>
                  <a:srgbClr val="FFFFFF"/>
                </a:solidFill>
                <a:latin typeface="Trebuchet MS" pitchFamily="34" charset="0"/>
                <a:ea typeface="Trebuchet MS" pitchFamily="34" charset="-122"/>
                <a:cs typeface="Trebuchet MS" pitchFamily="34" charset="-120"/>
              </a:rPr>
              <a:t>pptx2video対応PPTXの作り方</a:t>
            </a:r>
            <a:endParaRPr lang="en-US" sz="19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914400"/>
            <a:ext cx="4114800" cy="393192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7" name="Shape 5"/>
          <p:cNvSpPr/>
          <p:nvPr/>
        </p:nvSpPr>
        <p:spPr>
          <a:xfrm>
            <a:off x="365760" y="914400"/>
            <a:ext cx="4114800" cy="384048"/>
          </a:xfrm>
          <a:prstGeom prst="rect">
            <a:avLst/>
          </a:prstGeom>
          <a:solidFill>
            <a:srgbClr val="00C2CB"/>
          </a:solidFill>
          <a:ln w="12700">
            <a:solidFill>
              <a:srgbClr val="00C2CB"/>
            </a:solidFill>
            <a:prstDash val="solid"/>
          </a:ln>
        </p:spPr>
      </p:sp>
      <p:sp>
        <p:nvSpPr>
          <p:cNvPr id="8" name="Text 6"/>
          <p:cNvSpPr/>
          <p:nvPr/>
        </p:nvSpPr>
        <p:spPr>
          <a:xfrm>
            <a:off x="502920" y="914400"/>
            <a:ext cx="3840480" cy="384048"/>
          </a:xfrm>
          <a:prstGeom prst="rect">
            <a:avLst/>
          </a:prstGeom>
          <a:noFill/>
          <a:ln/>
        </p:spPr>
        <p:txBody>
          <a:bodyPr wrap="square" lIns="0" tIns="0" rIns="0" bIns="0" rtlCol="0" anchor="ctr"/>
          <a:lstStyle/>
          <a:p>
            <a:pPr indent="0" marL="0">
              <a:buNone/>
            </a:pPr>
            <a:r>
              <a:rPr lang="en-US" sz="1200" b="1" dirty="0">
                <a:solidFill>
                  <a:srgbClr val="080F1A"/>
                </a:solidFill>
                <a:latin typeface="Trebuchet MS" pitchFamily="34" charset="0"/>
                <a:ea typeface="Trebuchet MS" pitchFamily="34" charset="-122"/>
                <a:cs typeface="Trebuchet MS" pitchFamily="34" charset="-120"/>
              </a:rPr>
              <a:t>2ツール分業ワークフロー</a:t>
            </a:r>
            <a:endParaRPr lang="en-US" sz="1200" dirty="0"/>
          </a:p>
        </p:txBody>
      </p:sp>
      <p:sp>
        <p:nvSpPr>
          <p:cNvPr id="9" name="Text 7"/>
          <p:cNvSpPr/>
          <p:nvPr/>
        </p:nvSpPr>
        <p:spPr>
          <a:xfrm>
            <a:off x="502920" y="1371600"/>
            <a:ext cx="3840480" cy="3291840"/>
          </a:xfrm>
          <a:prstGeom prst="rect">
            <a:avLst/>
          </a:prstGeom>
          <a:noFill/>
          <a:ln/>
        </p:spPr>
        <p:txBody>
          <a:bodyPr wrap="square" rtlCol="0" anchor="t"/>
          <a:lstStyle/>
          <a:p>
            <a:pPr indent="0" marL="0">
              <a:buNone/>
            </a:pPr>
            <a:r>
              <a:rPr lang="en-US" sz="1200" dirty="0">
                <a:solidFill>
                  <a:srgbClr val="D6E4F0"/>
                </a:solidFill>
                <a:latin typeface="Calibri" pitchFamily="34" charset="0"/>
                <a:ea typeface="Calibri" pitchFamily="34" charset="-122"/>
                <a:cs typeface="Calibri" pitchFamily="34" charset="-120"/>
              </a:rPr>
              <a:t>Figmaにはノートペインがありません。</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これは設計上の2ツール分業ワークフローです：</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Figma ＝ ビジュアル制作</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PowerPoint ＝ ナレーション＋制御行</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 ブロック順序はFigmaの「レイヤー順」に依存します（視覚的位置ではない）。</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書き出し前にレイヤー名をBlock1、Block2と命名することが重要です。</a:t>
            </a:r>
            <a:endParaRPr lang="en-US" sz="1200" dirty="0"/>
          </a:p>
        </p:txBody>
      </p:sp>
      <p:sp>
        <p:nvSpPr>
          <p:cNvPr id="10" name="Shape 8"/>
          <p:cNvSpPr/>
          <p:nvPr/>
        </p:nvSpPr>
        <p:spPr>
          <a:xfrm>
            <a:off x="4663440" y="914400"/>
            <a:ext cx="4114800" cy="393192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1" name="Shape 9"/>
          <p:cNvSpPr/>
          <p:nvPr/>
        </p:nvSpPr>
        <p:spPr>
          <a:xfrm>
            <a:off x="4663440" y="914400"/>
            <a:ext cx="4114800" cy="384048"/>
          </a:xfrm>
          <a:prstGeom prst="rect">
            <a:avLst/>
          </a:prstGeom>
          <a:solidFill>
            <a:srgbClr val="F5A623"/>
          </a:solidFill>
          <a:ln w="12700">
            <a:solidFill>
              <a:srgbClr val="F5A623"/>
            </a:solidFill>
            <a:prstDash val="solid"/>
          </a:ln>
        </p:spPr>
      </p:sp>
      <p:sp>
        <p:nvSpPr>
          <p:cNvPr id="12" name="Text 10"/>
          <p:cNvSpPr/>
          <p:nvPr/>
        </p:nvSpPr>
        <p:spPr>
          <a:xfrm>
            <a:off x="4800600" y="914400"/>
            <a:ext cx="3840480" cy="384048"/>
          </a:xfrm>
          <a:prstGeom prst="rect">
            <a:avLst/>
          </a:prstGeom>
          <a:noFill/>
          <a:ln/>
        </p:spPr>
        <p:txBody>
          <a:bodyPr wrap="square" lIns="0" tIns="0" rIns="0" bIns="0" rtlCol="0" anchor="ctr"/>
          <a:lstStyle/>
          <a:p>
            <a:pPr indent="0" marL="0">
              <a:buNone/>
            </a:pPr>
            <a:r>
              <a:rPr lang="en-US" sz="1200" b="1" dirty="0">
                <a:solidFill>
                  <a:srgbClr val="080F1A"/>
                </a:solidFill>
                <a:latin typeface="Trebuchet MS" pitchFamily="34" charset="0"/>
                <a:ea typeface="Trebuchet MS" pitchFamily="34" charset="-122"/>
                <a:cs typeface="Trebuchet MS" pitchFamily="34" charset="-120"/>
              </a:rPr>
              <a:t>書き出し後チェックリスト</a:t>
            </a:r>
            <a:endParaRPr lang="en-US" sz="1200" dirty="0"/>
          </a:p>
        </p:txBody>
      </p:sp>
      <p:sp>
        <p:nvSpPr>
          <p:cNvPr id="13" name="Text 11"/>
          <p:cNvSpPr/>
          <p:nvPr/>
        </p:nvSpPr>
        <p:spPr>
          <a:xfrm>
            <a:off x="4800600" y="1371600"/>
            <a:ext cx="3840480" cy="3291840"/>
          </a:xfrm>
          <a:prstGeom prst="rect">
            <a:avLst/>
          </a:prstGeom>
          <a:noFill/>
          <a:ln/>
        </p:spPr>
        <p:txBody>
          <a:bodyPr wrap="square" rtlCol="0" anchor="t"/>
          <a:lstStyle/>
          <a:p>
            <a:pPr indent="0" marL="0">
              <a:buNone/>
            </a:pPr>
            <a:r>
              <a:rPr lang="en-US" sz="1200" dirty="0">
                <a:solidFill>
                  <a:srgbClr val="D6E4F0"/>
                </a:solidFill>
                <a:latin typeface="Calibri" pitchFamily="34" charset="0"/>
                <a:ea typeface="Calibri" pitchFamily="34" charset="-122"/>
                <a:cs typeface="Calibri" pitchFamily="34" charset="-120"/>
              </a:rPr>
              <a:t>1. プラグインでPPTXを書き出し</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2. PowerPointで開く</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3. 選択ウィンドウを開く：ホーム→配置→選択ウィンドウ</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4. ブロック順序がレイヤー名と一致しているか確認</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5. ノートペインにナレーションを記入</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6. 制御行を追加</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7. pptx2videoにアップロード</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1800" b="1" dirty="0">
                <a:solidFill>
                  <a:srgbClr val="FFFFFF"/>
                </a:solidFill>
                <a:latin typeface="Trebuchet MS" pitchFamily="34" charset="0"/>
                <a:ea typeface="Trebuchet MS" pitchFamily="34" charset="-122"/>
                <a:cs typeface="Trebuchet MS" pitchFamily="34" charset="-120"/>
              </a:rPr>
              <a:t>Figma書き出し後にPowerPointで制御行を追加</a:t>
            </a:r>
            <a:endParaRPr lang="en-US" sz="1800" dirty="0"/>
          </a:p>
        </p:txBody>
      </p:sp>
      <p:sp>
        <p:nvSpPr>
          <p:cNvPr id="5" name="Shape 3"/>
          <p:cNvSpPr/>
          <p:nvPr/>
        </p:nvSpPr>
        <p:spPr>
          <a:xfrm>
            <a:off x="365760" y="822960"/>
            <a:ext cx="8412480" cy="347472"/>
          </a:xfrm>
          <a:prstGeom prst="rect">
            <a:avLst/>
          </a:prstGeom>
          <a:solidFill>
            <a:srgbClr val="1A1A2E"/>
          </a:solidFill>
          <a:ln w="12700">
            <a:solidFill>
              <a:srgbClr val="1A3050"/>
            </a:solidFill>
            <a:prstDash val="solid"/>
          </a:ln>
        </p:spPr>
      </p:sp>
      <p:sp>
        <p:nvSpPr>
          <p:cNvPr id="6" name="Shape 4"/>
          <p:cNvSpPr/>
          <p:nvPr/>
        </p:nvSpPr>
        <p:spPr>
          <a:xfrm>
            <a:off x="594360" y="932688"/>
            <a:ext cx="164592" cy="164592"/>
          </a:xfrm>
          <a:prstGeom prst="ellipse">
            <a:avLst/>
          </a:prstGeom>
          <a:solidFill>
            <a:srgbClr val="F96167"/>
          </a:solidFill>
          <a:ln w="12700">
            <a:solidFill>
              <a:srgbClr val="F96167"/>
            </a:solidFill>
            <a:prstDash val="solid"/>
          </a:ln>
        </p:spPr>
      </p:sp>
      <p:sp>
        <p:nvSpPr>
          <p:cNvPr id="7" name="Shape 5"/>
          <p:cNvSpPr/>
          <p:nvPr/>
        </p:nvSpPr>
        <p:spPr>
          <a:xfrm>
            <a:off x="914400" y="932688"/>
            <a:ext cx="164592" cy="164592"/>
          </a:xfrm>
          <a:prstGeom prst="ellipse">
            <a:avLst/>
          </a:prstGeom>
          <a:solidFill>
            <a:srgbClr val="F5A623"/>
          </a:solidFill>
          <a:ln w="12700">
            <a:solidFill>
              <a:srgbClr val="F5A623"/>
            </a:solidFill>
            <a:prstDash val="solid"/>
          </a:ln>
        </p:spPr>
      </p:sp>
      <p:sp>
        <p:nvSpPr>
          <p:cNvPr id="8" name="Shape 6"/>
          <p:cNvSpPr/>
          <p:nvPr/>
        </p:nvSpPr>
        <p:spPr>
          <a:xfrm>
            <a:off x="1234440" y="932688"/>
            <a:ext cx="164592" cy="164592"/>
          </a:xfrm>
          <a:prstGeom prst="ellipse">
            <a:avLst/>
          </a:prstGeom>
          <a:solidFill>
            <a:srgbClr val="00C2CB"/>
          </a:solidFill>
          <a:ln w="12700">
            <a:solidFill>
              <a:srgbClr val="00C2CB"/>
            </a:solidFill>
            <a:prstDash val="solid"/>
          </a:ln>
        </p:spPr>
      </p:sp>
      <p:sp>
        <p:nvSpPr>
          <p:cNvPr id="9" name="Text 7"/>
          <p:cNvSpPr/>
          <p:nvPr/>
        </p:nvSpPr>
        <p:spPr>
          <a:xfrm>
            <a:off x="1828800" y="850392"/>
            <a:ext cx="5486400" cy="292608"/>
          </a:xfrm>
          <a:prstGeom prst="rect">
            <a:avLst/>
          </a:prstGeom>
          <a:noFill/>
          <a:ln/>
        </p:spPr>
        <p:txBody>
          <a:bodyPr wrap="square" lIns="0" tIns="0" rIns="0" bIns="0" rtlCol="0" anchor="ctr"/>
          <a:lstStyle/>
          <a:p>
            <a:pPr algn="ctr" indent="0" marL="0">
              <a:buNone/>
            </a:pPr>
            <a:r>
              <a:rPr lang="en-US" sz="1000" dirty="0">
                <a:solidFill>
                  <a:srgbClr val="6B8CAE"/>
                </a:solidFill>
                <a:latin typeface="Consolas" pitchFamily="34" charset="0"/>
                <a:ea typeface="Consolas" pitchFamily="34" charset="-122"/>
                <a:cs typeface="Consolas" pitchFamily="34" charset="-120"/>
              </a:rPr>
              <a:t>notes.txt — 制御行</a:t>
            </a:r>
            <a:endParaRPr lang="en-US" sz="1000" dirty="0"/>
          </a:p>
        </p:txBody>
      </p:sp>
      <p:sp>
        <p:nvSpPr>
          <p:cNvPr id="10" name="Shape 8"/>
          <p:cNvSpPr/>
          <p:nvPr/>
        </p:nvSpPr>
        <p:spPr>
          <a:xfrm>
            <a:off x="365760" y="1170432"/>
            <a:ext cx="8412480" cy="3017520"/>
          </a:xfrm>
          <a:prstGeom prst="rect">
            <a:avLst/>
          </a:prstGeom>
          <a:solidFill>
            <a:srgbClr val="050B12"/>
          </a:solidFill>
          <a:ln w="12700">
            <a:solidFill>
              <a:srgbClr val="1A3050"/>
            </a:solidFill>
            <a:prstDash val="solid"/>
          </a:ln>
        </p:spPr>
      </p:sp>
      <p:sp>
        <p:nvSpPr>
          <p:cNvPr id="11" name="Text 9"/>
          <p:cNvSpPr/>
          <p:nvPr/>
        </p:nvSpPr>
        <p:spPr>
          <a:xfrm>
            <a:off x="594360" y="1234440"/>
            <a:ext cx="7955280" cy="2834640"/>
          </a:xfrm>
          <a:prstGeom prst="rect">
            <a:avLst/>
          </a:prstGeom>
          <a:noFill/>
          <a:ln/>
        </p:spPr>
        <p:txBody>
          <a:bodyPr wrap="square" rtlCol="0" anchor="t"/>
          <a:lstStyle/>
          <a:p>
            <a:pPr algn="l" indent="0" marL="0">
              <a:buNone/>
            </a:pPr>
            <a:r>
              <a:rPr lang="en-US" sz="1150" dirty="0">
                <a:solidFill>
                  <a:srgbClr val="9ECBFF"/>
                </a:solidFill>
                <a:latin typeface="Consolas" pitchFamily="34" charset="0"/>
                <a:ea typeface="Consolas" pitchFamily="34" charset="-122"/>
                <a:cs typeface="Consolas" pitchFamily="34" charset="-120"/>
              </a:rPr>
              <a:t>[SESSION:start id=1]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[HIGHLIGHT:on block=1]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この図はオンボーディングプロセスの</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3段階を示しています。</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[PAUSE:1]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[HIGHLIGHT:off]</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[SESSION:end id=1]</a:t>
            </a:r>
            <a:endParaRPr lang="en-US" sz="1150" dirty="0"/>
          </a:p>
          <a:p>
            <a:pPr algn="l" indent="0" marL="0">
              <a:buNone/>
            </a:pP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[SESSION:start id=2]</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[HIGHLIGHT:on block=2]</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[EMPHASIS]</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第2段階でユーザーの離脱が最も多く発生します。</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ここが私たちの重点改善エリアです。</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[PAUSE:1]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[HIGHLIGHT:off]</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[SESSION:end id=2]</a:t>
            </a:r>
            <a:endParaRPr lang="en-US" sz="1150" dirty="0"/>
          </a:p>
          <a:p>
            <a:pPr algn="l" indent="0" marL="0">
              <a:buNone/>
            </a:pP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 ブロック順序の確認：ホーム→配置→選択ウィンドウ</a:t>
            </a:r>
            <a:endParaRPr lang="en-US" sz="1150" dirty="0"/>
          </a:p>
        </p:txBody>
      </p:sp>
      <p:sp>
        <p:nvSpPr>
          <p:cNvPr id="12" name="Shape 10"/>
          <p:cNvSpPr/>
          <p:nvPr/>
        </p:nvSpPr>
        <p:spPr>
          <a:xfrm>
            <a:off x="365760" y="4343400"/>
            <a:ext cx="8412480" cy="502920"/>
          </a:xfrm>
          <a:prstGeom prst="rect">
            <a:avLst/>
          </a:prstGeom>
          <a:solidFill>
            <a:srgbClr val="112240"/>
          </a:solidFill>
          <a:ln w="12700">
            <a:solidFill>
              <a:srgbClr val="F5A623"/>
            </a:solidFill>
            <a:prstDash val="solid"/>
          </a:ln>
        </p:spPr>
      </p:sp>
      <p:sp>
        <p:nvSpPr>
          <p:cNvPr id="13" name="Shape 11"/>
          <p:cNvSpPr/>
          <p:nvPr/>
        </p:nvSpPr>
        <p:spPr>
          <a:xfrm>
            <a:off x="365760" y="4343400"/>
            <a:ext cx="502920" cy="502920"/>
          </a:xfrm>
          <a:prstGeom prst="rect">
            <a:avLst/>
          </a:prstGeom>
          <a:solidFill>
            <a:srgbClr val="F5A623"/>
          </a:solidFill>
          <a:ln w="12700">
            <a:solidFill>
              <a:srgbClr val="F5A623"/>
            </a:solidFill>
            <a:prstDash val="solid"/>
          </a:ln>
        </p:spPr>
      </p:sp>
      <p:sp>
        <p:nvSpPr>
          <p:cNvPr id="14" name="Text 12"/>
          <p:cNvSpPr/>
          <p:nvPr/>
        </p:nvSpPr>
        <p:spPr>
          <a:xfrm>
            <a:off x="365760" y="4343400"/>
            <a:ext cx="502920" cy="502920"/>
          </a:xfrm>
          <a:prstGeom prst="rect">
            <a:avLst/>
          </a:prstGeom>
          <a:noFill/>
          <a:ln/>
        </p:spPr>
        <p:txBody>
          <a:bodyPr wrap="square" lIns="0" tIns="0" rIns="0" bIns="0" rtlCol="0" anchor="ctr"/>
          <a:lstStyle/>
          <a:p>
            <a:pPr algn="ctr" indent="0" marL="0">
              <a:buNone/>
            </a:pPr>
            <a:r>
              <a:rPr lang="en-US" sz="800" b="1" dirty="0">
                <a:solidFill>
                  <a:srgbClr val="080F1A"/>
                </a:solidFill>
                <a:latin typeface="Trebuchet MS" pitchFamily="34" charset="0"/>
                <a:ea typeface="Trebuchet MS" pitchFamily="34" charset="-122"/>
                <a:cs typeface="Trebuchet MS" pitchFamily="34" charset="-120"/>
              </a:rPr>
              <a:t>ポイント</a:t>
            </a:r>
            <a:endParaRPr lang="en-US" sz="800" dirty="0"/>
          </a:p>
        </p:txBody>
      </p:sp>
      <p:sp>
        <p:nvSpPr>
          <p:cNvPr id="15" name="Text 13"/>
          <p:cNvSpPr/>
          <p:nvPr/>
        </p:nvSpPr>
        <p:spPr>
          <a:xfrm>
            <a:off x="960120" y="4343400"/>
            <a:ext cx="7680960" cy="502920"/>
          </a:xfrm>
          <a:prstGeom prst="rect">
            <a:avLst/>
          </a:prstGeom>
          <a:noFill/>
          <a:ln/>
        </p:spPr>
        <p:txBody>
          <a:bodyPr wrap="square" rtlCol="0" anchor="ctr"/>
          <a:lstStyle/>
          <a:p>
            <a:pPr indent="0" marL="0">
              <a:buNone/>
            </a:pPr>
            <a:r>
              <a:rPr lang="en-US" sz="1100" dirty="0">
                <a:solidFill>
                  <a:srgbClr val="D6E4F0"/>
                </a:solidFill>
                <a:latin typeface="Calibri" pitchFamily="34" charset="0"/>
                <a:ea typeface="Calibri" pitchFamily="34" charset="-122"/>
                <a:cs typeface="Calibri" pitchFamily="34" charset="-120"/>
              </a:rPr>
              <a:t>ブロック順序はFigmaのレイヤー順（視覚的位置ではない）に依存します。制御行を書く前に選択ウィンドウで確認してください。</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96167"/>
          </a:solidFill>
          <a:ln w="12700">
            <a:solidFill>
              <a:srgbClr val="F96167"/>
            </a:solidFill>
            <a:prstDash val="solid"/>
          </a:ln>
        </p:spPr>
      </p:sp>
      <p:sp>
        <p:nvSpPr>
          <p:cNvPr id="3" name="Shape 1"/>
          <p:cNvSpPr/>
          <p:nvPr/>
        </p:nvSpPr>
        <p:spPr>
          <a:xfrm>
            <a:off x="365760" y="182880"/>
            <a:ext cx="64008" cy="502920"/>
          </a:xfrm>
          <a:prstGeom prst="rect">
            <a:avLst/>
          </a:prstGeom>
          <a:solidFill>
            <a:srgbClr val="F96167"/>
          </a:solidFill>
          <a:ln w="12700">
            <a:solidFill>
              <a:srgbClr val="F96167"/>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このツールの限界</a:t>
            </a:r>
            <a:endParaRPr lang="en-US" sz="22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91440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7" name="Shape 5"/>
          <p:cNvSpPr/>
          <p:nvPr/>
        </p:nvSpPr>
        <p:spPr>
          <a:xfrm>
            <a:off x="365760" y="914400"/>
            <a:ext cx="256032" cy="822960"/>
          </a:xfrm>
          <a:prstGeom prst="rect">
            <a:avLst/>
          </a:prstGeom>
          <a:solidFill>
            <a:srgbClr val="F96167"/>
          </a:solidFill>
          <a:ln w="12700">
            <a:solidFill>
              <a:srgbClr val="F96167"/>
            </a:solidFill>
            <a:prstDash val="solid"/>
          </a:ln>
        </p:spPr>
      </p:sp>
      <p:sp>
        <p:nvSpPr>
          <p:cNvPr id="8" name="Text 6"/>
          <p:cNvSpPr/>
          <p:nvPr/>
        </p:nvSpPr>
        <p:spPr>
          <a:xfrm>
            <a:off x="777240" y="96926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ネイティブPPTX書き出しなし — プラグインが必要</a:t>
            </a:r>
            <a:endParaRPr lang="en-US" sz="1300" dirty="0"/>
          </a:p>
        </p:txBody>
      </p:sp>
      <p:sp>
        <p:nvSpPr>
          <p:cNvPr id="9" name="Text 7"/>
          <p:cNvSpPr/>
          <p:nvPr/>
        </p:nvSpPr>
        <p:spPr>
          <a:xfrm>
            <a:off x="777240" y="126187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プラグインの品質はプラグインによって異なります。Pitchdeck Presentation Studioが現在最も信頼性の高い選択肢です。</a:t>
            </a:r>
            <a:endParaRPr lang="en-US" sz="1150" dirty="0"/>
          </a:p>
        </p:txBody>
      </p:sp>
      <p:sp>
        <p:nvSpPr>
          <p:cNvPr id="10" name="Shape 8"/>
          <p:cNvSpPr/>
          <p:nvPr/>
        </p:nvSpPr>
        <p:spPr>
          <a:xfrm>
            <a:off x="365760" y="187452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11" name="Shape 9"/>
          <p:cNvSpPr/>
          <p:nvPr/>
        </p:nvSpPr>
        <p:spPr>
          <a:xfrm>
            <a:off x="365760" y="1874520"/>
            <a:ext cx="256032" cy="822960"/>
          </a:xfrm>
          <a:prstGeom prst="rect">
            <a:avLst/>
          </a:prstGeom>
          <a:solidFill>
            <a:srgbClr val="F96167"/>
          </a:solidFill>
          <a:ln w="12700">
            <a:solidFill>
              <a:srgbClr val="F96167"/>
            </a:solidFill>
            <a:prstDash val="solid"/>
          </a:ln>
        </p:spPr>
      </p:sp>
      <p:sp>
        <p:nvSpPr>
          <p:cNvPr id="12" name="Text 10"/>
          <p:cNvSpPr/>
          <p:nvPr/>
        </p:nvSpPr>
        <p:spPr>
          <a:xfrm>
            <a:off x="777240" y="192938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ノートペインがない</a:t>
            </a:r>
            <a:endParaRPr lang="en-US" sz="1300" dirty="0"/>
          </a:p>
        </p:txBody>
      </p:sp>
      <p:sp>
        <p:nvSpPr>
          <p:cNvPr id="13" name="Text 11"/>
          <p:cNvSpPr/>
          <p:nvPr/>
        </p:nvSpPr>
        <p:spPr>
          <a:xfrm>
            <a:off x="777240" y="222199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PowerPointでの後処理が必須です。すべてのナレーションと制御行は書き出し後に追加します。</a:t>
            </a:r>
            <a:endParaRPr lang="en-US" sz="1150" dirty="0"/>
          </a:p>
        </p:txBody>
      </p:sp>
      <p:sp>
        <p:nvSpPr>
          <p:cNvPr id="14" name="Shape 12"/>
          <p:cNvSpPr/>
          <p:nvPr/>
        </p:nvSpPr>
        <p:spPr>
          <a:xfrm>
            <a:off x="365760" y="283464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15" name="Shape 13"/>
          <p:cNvSpPr/>
          <p:nvPr/>
        </p:nvSpPr>
        <p:spPr>
          <a:xfrm>
            <a:off x="365760" y="2834640"/>
            <a:ext cx="256032" cy="822960"/>
          </a:xfrm>
          <a:prstGeom prst="rect">
            <a:avLst/>
          </a:prstGeom>
          <a:solidFill>
            <a:srgbClr val="F96167"/>
          </a:solidFill>
          <a:ln w="12700">
            <a:solidFill>
              <a:srgbClr val="F96167"/>
            </a:solidFill>
            <a:prstDash val="solid"/>
          </a:ln>
        </p:spPr>
      </p:sp>
      <p:sp>
        <p:nvSpPr>
          <p:cNvPr id="16" name="Text 14"/>
          <p:cNvSpPr/>
          <p:nvPr/>
        </p:nvSpPr>
        <p:spPr>
          <a:xfrm>
            <a:off x="777240" y="288950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非デザイナーには学習コストが高い</a:t>
            </a:r>
            <a:endParaRPr lang="en-US" sz="1300" dirty="0"/>
          </a:p>
        </p:txBody>
      </p:sp>
      <p:sp>
        <p:nvSpPr>
          <p:cNvPr id="17" name="Text 15"/>
          <p:cNvSpPr/>
          <p:nvPr/>
        </p:nvSpPr>
        <p:spPr>
          <a:xfrm>
            <a:off x="777240" y="318211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Figmaは本シリーズで最も初期設定コストが高いツールです。他のツールで対応できないビジュアル要件がある場合にのみ使用してください。</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4846320"/>
            <a:ext cx="9144000" cy="297180"/>
          </a:xfrm>
          <a:prstGeom prst="rect">
            <a:avLst/>
          </a:prstGeom>
          <a:solidFill>
            <a:srgbClr val="00C2CB"/>
          </a:solidFill>
          <a:ln w="12700">
            <a:solidFill>
              <a:srgbClr val="00C2CB"/>
            </a:solidFill>
            <a:prstDash val="solid"/>
          </a:ln>
        </p:spPr>
      </p:sp>
      <p:sp>
        <p:nvSpPr>
          <p:cNvPr id="3" name="Shape 1"/>
          <p:cNvSpPr/>
          <p:nvPr/>
        </p:nvSpPr>
        <p:spPr>
          <a:xfrm>
            <a:off x="0" y="0"/>
            <a:ext cx="9144000" cy="64008"/>
          </a:xfrm>
          <a:prstGeom prst="rect">
            <a:avLst/>
          </a:prstGeom>
          <a:solidFill>
            <a:srgbClr val="00C2CB"/>
          </a:solidFill>
          <a:ln w="12700">
            <a:solidFill>
              <a:srgbClr val="00C2CB"/>
            </a:solidFill>
            <a:prstDash val="solid"/>
          </a:ln>
        </p:spPr>
      </p:sp>
      <p:sp>
        <p:nvSpPr>
          <p:cNvPr id="4" name="Shape 2"/>
          <p:cNvSpPr/>
          <p:nvPr/>
        </p:nvSpPr>
        <p:spPr>
          <a:xfrm>
            <a:off x="6217920" y="457200"/>
            <a:ext cx="2560320" cy="2560320"/>
          </a:xfrm>
          <a:prstGeom prst="ellipse">
            <a:avLst/>
          </a:prstGeom>
          <a:solidFill>
            <a:srgbClr val="00C2CB"/>
          </a:solidFill>
          <a:ln w="12700">
            <a:solidFill>
              <a:srgbClr val="00C2CB"/>
            </a:solidFill>
            <a:prstDash val="solid"/>
          </a:ln>
        </p:spPr>
      </p:sp>
      <p:pic>
        <p:nvPicPr>
          <p:cNvPr id="5" name="Image 0" descr="preencoded.png">    </p:cNvPr>
          <p:cNvPicPr>
            <a:picLocks noChangeAspect="1"/>
          </p:cNvPicPr>
          <p:nvPr/>
        </p:nvPicPr>
        <p:blipFill>
          <a:blip r:embed="rId1"/>
          <a:stretch>
            <a:fillRect/>
          </a:stretch>
        </p:blipFill>
        <p:spPr>
          <a:xfrm>
            <a:off x="6583680" y="822960"/>
            <a:ext cx="1828800" cy="1828800"/>
          </a:xfrm>
          <a:prstGeom prst="rect">
            <a:avLst/>
          </a:prstGeom>
        </p:spPr>
      </p:pic>
      <p:sp>
        <p:nvSpPr>
          <p:cNvPr id="6" name="Text 3"/>
          <p:cNvSpPr/>
          <p:nvPr/>
        </p:nvSpPr>
        <p:spPr>
          <a:xfrm>
            <a:off x="457200" y="457200"/>
            <a:ext cx="5486400" cy="411480"/>
          </a:xfrm>
          <a:prstGeom prst="rect">
            <a:avLst/>
          </a:prstGeom>
          <a:noFill/>
          <a:ln/>
        </p:spPr>
        <p:txBody>
          <a:bodyPr wrap="square" rtlCol="0" anchor="ctr"/>
          <a:lstStyle/>
          <a:p>
            <a:pPr indent="0" marL="0">
              <a:buNone/>
            </a:pPr>
            <a:r>
              <a:rPr lang="en-US" sz="1100" b="1" spc="300" kern="0" dirty="0">
                <a:solidFill>
                  <a:srgbClr val="6B8CAE"/>
                </a:solidFill>
                <a:latin typeface="Calibri" pitchFamily="34" charset="0"/>
                <a:ea typeface="Calibri" pitchFamily="34" charset="-122"/>
                <a:cs typeface="Calibri" pitchFamily="34" charset="-120"/>
              </a:rPr>
              <a:t>次のステップ</a:t>
            </a:r>
            <a:endParaRPr lang="en-US" sz="1100" dirty="0"/>
          </a:p>
        </p:txBody>
      </p:sp>
      <p:sp>
        <p:nvSpPr>
          <p:cNvPr id="7" name="Text 4"/>
          <p:cNvSpPr/>
          <p:nvPr/>
        </p:nvSpPr>
        <p:spPr>
          <a:xfrm>
            <a:off x="457200" y="914400"/>
            <a:ext cx="5669280" cy="1645920"/>
          </a:xfrm>
          <a:prstGeom prst="rect">
            <a:avLst/>
          </a:prstGeom>
          <a:noFill/>
          <a:ln/>
        </p:spPr>
        <p:txBody>
          <a:bodyPr wrap="square" rtlCol="0" anchor="ctr"/>
          <a:lstStyle/>
          <a:p>
            <a:pPr indent="0" marL="0">
              <a:buNone/>
            </a:pPr>
            <a:r>
              <a:rPr lang="en-US" sz="3400" b="1" dirty="0">
                <a:solidFill>
                  <a:srgbClr val="FFFFFF"/>
                </a:solidFill>
                <a:latin typeface="Trebuchet MS" pitchFamily="34" charset="0"/>
                <a:ea typeface="Trebuchet MS" pitchFamily="34" charset="-122"/>
                <a:cs typeface="Trebuchet MS" pitchFamily="34" charset="-120"/>
              </a:rPr>
              <a:t>Figmaの</a:t>
            </a:r>
            <a:endParaRPr lang="en-US" sz="3400" dirty="0"/>
          </a:p>
          <a:p>
            <a:pPr indent="0" marL="0">
              <a:buNone/>
            </a:pPr>
            <a:r>
              <a:rPr lang="en-US" sz="3400" b="1" dirty="0">
                <a:solidFill>
                  <a:srgbClr val="FFFFFF"/>
                </a:solidFill>
                <a:latin typeface="Trebuchet MS" pitchFamily="34" charset="0"/>
                <a:ea typeface="Trebuchet MS" pitchFamily="34" charset="-122"/>
                <a:cs typeface="Trebuchet MS" pitchFamily="34" charset="-120"/>
              </a:rPr>
              <a:t>PPTXが完成したら</a:t>
            </a:r>
            <a:endParaRPr lang="en-US" sz="3400" dirty="0"/>
          </a:p>
        </p:txBody>
      </p:sp>
      <p:sp>
        <p:nvSpPr>
          <p:cNvPr id="8" name="Text 5"/>
          <p:cNvSpPr/>
          <p:nvPr/>
        </p:nvSpPr>
        <p:spPr>
          <a:xfrm>
            <a:off x="457200" y="2651760"/>
            <a:ext cx="5669280" cy="914400"/>
          </a:xfrm>
          <a:prstGeom prst="rect">
            <a:avLst/>
          </a:prstGeom>
          <a:noFill/>
          <a:ln/>
        </p:spPr>
        <p:txBody>
          <a:bodyPr wrap="square" rtlCol="0" anchor="ctr"/>
          <a:lstStyle/>
          <a:p>
            <a:pPr indent="0" marL="0">
              <a:buNone/>
            </a:pPr>
            <a:r>
              <a:rPr lang="en-US" sz="1500" dirty="0">
                <a:solidFill>
                  <a:srgbClr val="D6E4F0"/>
                </a:solidFill>
                <a:latin typeface="Calibri" pitchFamily="34" charset="0"/>
                <a:ea typeface="Calibri" pitchFamily="34" charset="-122"/>
                <a:cs typeface="Calibri" pitchFamily="34" charset="-120"/>
              </a:rPr>
              <a:t>pptx2videoにアップロードするだけで</a:t>
            </a:r>
            <a:endParaRPr lang="en-US" sz="1500" dirty="0"/>
          </a:p>
          <a:p>
            <a:pPr indent="0" marL="0">
              <a:buNone/>
            </a:pPr>
            <a:r>
              <a:rPr lang="en-US" sz="1500" dirty="0">
                <a:solidFill>
                  <a:srgbClr val="D6E4F0"/>
                </a:solidFill>
                <a:latin typeface="Calibri" pitchFamily="34" charset="0"/>
                <a:ea typeface="Calibri" pitchFamily="34" charset="-122"/>
                <a:cs typeface="Calibri" pitchFamily="34" charset="-120"/>
              </a:rPr>
              <a:t>ナレーション付き動画が自動生成されます。</a:t>
            </a:r>
            <a:endParaRPr lang="en-US" sz="1500" dirty="0"/>
          </a:p>
        </p:txBody>
      </p:sp>
      <p:sp>
        <p:nvSpPr>
          <p:cNvPr id="9" name="Shape 6"/>
          <p:cNvSpPr/>
          <p:nvPr/>
        </p:nvSpPr>
        <p:spPr>
          <a:xfrm>
            <a:off x="457200" y="3703320"/>
            <a:ext cx="3474720" cy="658368"/>
          </a:xfrm>
          <a:prstGeom prst="rect">
            <a:avLst/>
          </a:prstGeom>
          <a:solidFill>
            <a:srgbClr val="00C2CB"/>
          </a:solidFill>
          <a:ln w="12700">
            <a:solidFill>
              <a:srgbClr val="00C2CB"/>
            </a:solidFill>
            <a:prstDash val="solid"/>
          </a:ln>
          <a:effectLst>
            <a:outerShdw sx="100000" sy="100000" kx="0" ky="0" algn="bl" rotWithShape="0" blurRad="127000" dist="50800" dir="8100000">
              <a:srgbClr val="000000">
                <a:alpha val="30000"/>
              </a:srgbClr>
            </a:outerShdw>
          </a:effectLst>
        </p:spPr>
      </p:sp>
      <p:sp>
        <p:nvSpPr>
          <p:cNvPr id="10" name="Text 7"/>
          <p:cNvSpPr/>
          <p:nvPr/>
        </p:nvSpPr>
        <p:spPr>
          <a:xfrm>
            <a:off x="457200" y="3703320"/>
            <a:ext cx="3474720" cy="658368"/>
          </a:xfrm>
          <a:prstGeom prst="rect">
            <a:avLst/>
          </a:prstGeom>
          <a:noFill/>
          <a:ln/>
        </p:spPr>
        <p:txBody>
          <a:bodyPr wrap="square" lIns="0" tIns="0" rIns="0" bIns="0" rtlCol="0" anchor="ctr"/>
          <a:lstStyle/>
          <a:p>
            <a:pPr algn="ctr" indent="0" marL="0">
              <a:buNone/>
            </a:pPr>
            <a:r>
              <a:rPr lang="en-US" sz="1600" b="1" dirty="0">
                <a:solidFill>
                  <a:srgbClr val="080F1A"/>
                </a:solidFill>
                <a:latin typeface="Trebuchet MS" pitchFamily="34" charset="0"/>
                <a:ea typeface="Trebuchet MS" pitchFamily="34" charset="-122"/>
                <a:cs typeface="Trebuchet MS" pitchFamily="34" charset="-120"/>
              </a:rPr>
              <a:t>→  pptx2video.z0a.net</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2026-04-03T03:00:55Z</dcterms:created>
  <dcterms:modified xsi:type="dcterms:W3CDTF">2026-04-03T03:00:55Z</dcterms:modified>
</cp:coreProperties>
</file>