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Figmaは完全なビジュアルコントロールが必要な方のためのツールです。複雑な図表・フローチャート・論理構造が含まれる場合、Figmaは余分な手順があっても選択する価値があります。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Figmaのセットアップには追加ステップが必要です。メインメニュー → プラグイン → コミュニティでプラグインを検索から「Pitchdeck Presentation Studio」を検索してインストールしてください。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2ツール分業ワークフローは制限ではなく、Figmaの正しい使い方です。Figmaが最も得意なビジュアルデザインに使い、PowerPointが最も得意なナレーションスクリプトに使います。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制御行はFigmaの書き出し後にPowerPointで追加します。制御行を書く前に、PowerPointの選択ウィンドウを開いて実際のブロック順序を確認してください。制御行のブロック番号をPowerPointの表示に合わせて調整します。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は6つのツールの中で初期設定コストが最も高いツールです。追加ステップは、他のツールでは対応できないビジュアル要件がある場合にのみ価値があります。標準的なビジネスプレゼンテーションにはPowerPointかGammaを使ってください。
[PAUSE:1]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Figmaで作成したPPTXをpptx2videoにアップロードしてください。ナレーション付きの動画が自動で生成されます。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0C2CB"/>
          </a:solidFill>
          <a:ln w="12700">
            <a:solidFill>
              <a:srgbClr val="00C2CB"/>
            </a:solidFill>
            <a:prstDash val="solid"/>
          </a:ln>
        </p:spPr>
      </p:sp>
      <p:sp>
        <p:nvSpPr>
          <p:cNvPr id="3" name="Shape 1"/>
          <p:cNvSpPr/>
          <p:nvPr/>
        </p:nvSpPr>
        <p:spPr>
          <a:xfrm>
            <a:off x="0" y="73152"/>
            <a:ext cx="54864" cy="5070348"/>
          </a:xfrm>
          <a:prstGeom prst="rect">
            <a:avLst/>
          </a:prstGeom>
          <a:solidFill>
            <a:srgbClr val="00C2CB"/>
          </a:solidFill>
          <a:ln w="12700">
            <a:solidFill>
              <a:srgbClr val="00C2CB"/>
            </a:solidFill>
            <a:prstDash val="solid"/>
          </a:ln>
        </p:spPr>
      </p:sp>
      <p:sp>
        <p:nvSpPr>
          <p:cNvPr id="4" name="Shape 2"/>
          <p:cNvSpPr/>
          <p:nvPr/>
        </p:nvSpPr>
        <p:spPr>
          <a:xfrm>
            <a:off x="457200" y="731520"/>
            <a:ext cx="2011680" cy="365760"/>
          </a:xfrm>
          <a:prstGeom prst="rect">
            <a:avLst/>
          </a:prstGeom>
          <a:solidFill>
            <a:srgbClr val="00C2CB"/>
          </a:solidFill>
          <a:ln w="12700">
            <a:solidFill>
              <a:srgbClr val="00C2CB"/>
            </a:solidFill>
            <a:prstDash val="solid"/>
          </a:ln>
          <a:effectLst>
            <a:outerShdw sx="100000" sy="100000" kx="0" ky="0" algn="bl" rotWithShape="0" blurRad="101600" dist="38100" dir="8100000">
              <a:srgbClr val="000000">
                <a:alpha val="25000"/>
              </a:srgbClr>
            </a:outerShdw>
          </a:effectLst>
        </p:spPr>
      </p:sp>
      <p:sp>
        <p:nvSpPr>
          <p:cNvPr id="5" name="Text 3"/>
          <p:cNvSpPr/>
          <p:nvPr/>
        </p:nvSpPr>
        <p:spPr>
          <a:xfrm>
            <a:off x="457200" y="731520"/>
            <a:ext cx="2011680" cy="365760"/>
          </a:xfrm>
          <a:prstGeom prst="rect">
            <a:avLst/>
          </a:prstGeom>
          <a:noFill/>
          <a:ln/>
        </p:spPr>
        <p:txBody>
          <a:bodyPr wrap="square" lIns="0" tIns="0" rIns="0" bIns="0" rtlCol="0" anchor="ctr"/>
          <a:lstStyle/>
          <a:p>
            <a:pPr algn="ctr" indent="0" marL="0">
              <a:buNone/>
            </a:pPr>
            <a:r>
              <a:rPr lang="en-US" sz="1000" b="1" dirty="0">
                <a:solidFill>
                  <a:srgbClr val="0F1C2E"/>
                </a:solidFill>
                <a:latin typeface="Calibri" pitchFamily="34" charset="0"/>
                <a:ea typeface="Calibri" pitchFamily="34" charset="-122"/>
                <a:cs typeface="Calibri" pitchFamily="34" charset="-120"/>
              </a:rPr>
              <a:t>第5回 全6回</a:t>
            </a:r>
            <a:endParaRPr lang="en-US" sz="1000" dirty="0"/>
          </a:p>
        </p:txBody>
      </p:sp>
      <p:sp>
        <p:nvSpPr>
          <p:cNvPr id="6" name="Text 4"/>
          <p:cNvSpPr/>
          <p:nvPr/>
        </p:nvSpPr>
        <p:spPr>
          <a:xfrm>
            <a:off x="457200" y="1371600"/>
            <a:ext cx="8229600" cy="1645920"/>
          </a:xfrm>
          <a:prstGeom prst="rect">
            <a:avLst/>
          </a:prstGeom>
          <a:noFill/>
          <a:ln/>
        </p:spPr>
        <p:txBody>
          <a:bodyPr wrap="square" rtlCol="0" anchor="ctr"/>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Figma</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見た目を極限まで</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作り込む方へ</a:t>
            </a:r>
            <a:endParaRPr lang="en-US" sz="3400" dirty="0"/>
          </a:p>
        </p:txBody>
      </p:sp>
      <p:sp>
        <p:nvSpPr>
          <p:cNvPr id="7" name="Text 5"/>
          <p:cNvSpPr/>
          <p:nvPr/>
        </p:nvSpPr>
        <p:spPr>
          <a:xfrm>
            <a:off x="457200" y="3108960"/>
            <a:ext cx="7315200" cy="640080"/>
          </a:xfrm>
          <a:prstGeom prst="rect">
            <a:avLst/>
          </a:prstGeom>
          <a:noFill/>
          <a:ln/>
        </p:spPr>
        <p:txBody>
          <a:bodyPr wrap="square" rtlCol="0" anchor="ctr"/>
          <a:lstStyle/>
          <a:p>
            <a:pPr algn="l" indent="0" marL="0">
              <a:buNone/>
            </a:pPr>
            <a:r>
              <a:rPr lang="en-US" sz="1600" dirty="0">
                <a:solidFill>
                  <a:srgbClr val="00C2CB"/>
                </a:solidFill>
                <a:latin typeface="Calibri" pitchFamily="34" charset="0"/>
                <a:ea typeface="Calibri" pitchFamily="34" charset="-122"/>
                <a:cs typeface="Calibri" pitchFamily="34" charset="-120"/>
              </a:rPr>
              <a:t>すべての要素を完全にコントロール</a:t>
            </a:r>
            <a:endParaRPr lang="en-US" sz="1600" dirty="0"/>
          </a:p>
        </p:txBody>
      </p:sp>
      <p:sp>
        <p:nvSpPr>
          <p:cNvPr id="8" name="Text 6"/>
          <p:cNvSpPr/>
          <p:nvPr/>
        </p:nvSpPr>
        <p:spPr>
          <a:xfrm>
            <a:off x="457200" y="4480560"/>
            <a:ext cx="8229600" cy="320040"/>
          </a:xfrm>
          <a:prstGeom prst="rect">
            <a:avLst/>
          </a:prstGeom>
          <a:noFill/>
          <a:ln/>
        </p:spPr>
        <p:txBody>
          <a:bodyPr wrap="square" rtlCol="0" anchor="ctr"/>
          <a:lstStyle/>
          <a:p>
            <a:pPr algn="l" indent="0" marL="0">
              <a:buNone/>
            </a:pPr>
            <a:r>
              <a:rPr lang="en-US" sz="1000" dirty="0">
                <a:solidFill>
                  <a:srgbClr val="8BA3B8"/>
                </a:solidFill>
                <a:latin typeface="Calibri" pitchFamily="34" charset="0"/>
                <a:ea typeface="Calibri" pitchFamily="34" charset="-122"/>
                <a:cs typeface="Calibri" pitchFamily="34" charset="-120"/>
              </a:rPr>
              <a:t>pptx2video.z0a.net</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64592"/>
            <a:ext cx="8229600" cy="594360"/>
          </a:xfrm>
          <a:prstGeom prst="rect">
            <a:avLst/>
          </a:prstGeom>
          <a:noFill/>
          <a:ln/>
        </p:spPr>
        <p:txBody>
          <a:bodyPr wrap="square" rtlCol="0" anchor="ctr"/>
          <a:lstStyle/>
          <a:p>
            <a:pPr algn="l" indent="0" marL="0">
              <a:buNone/>
            </a:pPr>
            <a:r>
              <a:rPr lang="en-US" sz="2000" b="1" dirty="0">
                <a:solidFill>
                  <a:srgbClr val="00C2CB"/>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4" name="Shape 2"/>
          <p:cNvSpPr/>
          <p:nvPr/>
        </p:nvSpPr>
        <p:spPr>
          <a:xfrm>
            <a:off x="457200" y="804672"/>
            <a:ext cx="8229600" cy="0"/>
          </a:xfrm>
          <a:prstGeom prst="line">
            <a:avLst/>
          </a:prstGeom>
          <a:noFill/>
          <a:ln w="12700">
            <a:solidFill>
              <a:srgbClr val="223550"/>
            </a:solidFill>
            <a:prstDash val="solid"/>
          </a:ln>
        </p:spPr>
      </p:sp>
      <p:sp>
        <p:nvSpPr>
          <p:cNvPr id="5" name="Shape 3"/>
          <p:cNvSpPr/>
          <p:nvPr/>
        </p:nvSpPr>
        <p:spPr>
          <a:xfrm>
            <a:off x="365760" y="914400"/>
            <a:ext cx="8412480" cy="3566160"/>
          </a:xfrm>
          <a:prstGeom prst="rect">
            <a:avLst/>
          </a:prstGeom>
          <a:solidFill>
            <a:srgbClr val="1A2D42"/>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6" name="Text 4"/>
          <p:cNvSpPr/>
          <p:nvPr/>
        </p:nvSpPr>
        <p:spPr>
          <a:xfrm>
            <a:off x="640080" y="1024128"/>
            <a:ext cx="7863840" cy="3337560"/>
          </a:xfrm>
          <a:prstGeom prst="rect">
            <a:avLst/>
          </a:prstGeom>
          <a:noFill/>
          <a:ln/>
        </p:spPr>
        <p:txBody>
          <a:bodyPr wrap="square" rtlCol="0" anchor="t"/>
          <a:lstStyle/>
          <a:p>
            <a:pPr algn="l" indent="0" marL="0">
              <a:buNone/>
            </a:pPr>
            <a:r>
              <a:rPr lang="en-US" sz="1350" dirty="0">
                <a:solidFill>
                  <a:srgbClr val="E8EFF5"/>
                </a:solidFill>
                <a:latin typeface="Calibri" pitchFamily="34" charset="0"/>
                <a:ea typeface="Calibri" pitchFamily="34" charset="-122"/>
                <a:cs typeface="Calibri" pitchFamily="34" charset="-120"/>
              </a:rPr>
              <a:t>デザイナーである方、またはデザイナーの思考方法を持つ方。</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すべてのスライドのすべての要素を完全にコントロールしたい方 — 余白・タイポグラフィ・整列・カスタム図表・ロジカルフローチャート。</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どのテンプレートも自分の求めるものを提供できない方。プロセスフロー・システム構成図・デシジョンツリーなど複雑な論理図が含まれる場合、Figmaに匹敵するツールはありません。</a:t>
            </a:r>
            <a:endParaRPr lang="en-US" sz="13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6167"/>
          </a:solidFill>
          <a:ln w="12700">
            <a:solidFill>
              <a:srgbClr val="F96167"/>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2000" b="1" dirty="0">
                <a:solidFill>
                  <a:srgbClr val="F96167"/>
                </a:solidFill>
                <a:latin typeface="Trebuchet MS" pitchFamily="34" charset="0"/>
                <a:ea typeface="Trebuchet MS" pitchFamily="34" charset="-122"/>
                <a:cs typeface="Trebuchet MS" pitchFamily="34" charset="-120"/>
              </a:rPr>
              <a:t>セットアップ</a:t>
            </a:r>
            <a:endParaRPr lang="en-US" sz="2000" dirty="0"/>
          </a:p>
        </p:txBody>
      </p:sp>
      <p:sp>
        <p:nvSpPr>
          <p:cNvPr id="4" name="Shape 2"/>
          <p:cNvSpPr/>
          <p:nvPr/>
        </p:nvSpPr>
        <p:spPr>
          <a:xfrm>
            <a:off x="457200" y="713232"/>
            <a:ext cx="8229600" cy="0"/>
          </a:xfrm>
          <a:prstGeom prst="line">
            <a:avLst/>
          </a:prstGeom>
          <a:noFill/>
          <a:ln w="12700">
            <a:solidFill>
              <a:srgbClr val="223550"/>
            </a:solidFill>
            <a:prstDash val="solid"/>
          </a:ln>
        </p:spPr>
      </p:sp>
      <p:sp>
        <p:nvSpPr>
          <p:cNvPr id="5" name="Shape 3"/>
          <p:cNvSpPr/>
          <p:nvPr/>
        </p:nvSpPr>
        <p:spPr>
          <a:xfrm>
            <a:off x="365760" y="941832"/>
            <a:ext cx="384048" cy="384048"/>
          </a:xfrm>
          <a:prstGeom prst="ellipse">
            <a:avLst/>
          </a:prstGeom>
          <a:solidFill>
            <a:srgbClr val="F96167"/>
          </a:solidFill>
          <a:ln w="12700">
            <a:solidFill>
              <a:srgbClr val="F96167"/>
            </a:solidFill>
            <a:prstDash val="solid"/>
          </a:ln>
        </p:spPr>
      </p:sp>
      <p:sp>
        <p:nvSpPr>
          <p:cNvPr id="6" name="Text 4"/>
          <p:cNvSpPr/>
          <p:nvPr/>
        </p:nvSpPr>
        <p:spPr>
          <a:xfrm>
            <a:off x="365760" y="941832"/>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1</a:t>
            </a:r>
            <a:endParaRPr lang="en-US" sz="1200" dirty="0"/>
          </a:p>
        </p:txBody>
      </p:sp>
      <p:sp>
        <p:nvSpPr>
          <p:cNvPr id="7" name="Text 5"/>
          <p:cNvSpPr/>
          <p:nvPr/>
        </p:nvSpPr>
        <p:spPr>
          <a:xfrm>
            <a:off x="914400" y="868680"/>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個人利用は無料プランあり</a:t>
            </a:r>
            <a:endParaRPr lang="en-US" sz="1350" dirty="0"/>
          </a:p>
        </p:txBody>
      </p:sp>
      <p:sp>
        <p:nvSpPr>
          <p:cNvPr id="8" name="Shape 6"/>
          <p:cNvSpPr/>
          <p:nvPr/>
        </p:nvSpPr>
        <p:spPr>
          <a:xfrm>
            <a:off x="365760" y="1600200"/>
            <a:ext cx="384048" cy="384048"/>
          </a:xfrm>
          <a:prstGeom prst="ellipse">
            <a:avLst/>
          </a:prstGeom>
          <a:solidFill>
            <a:srgbClr val="F96167"/>
          </a:solidFill>
          <a:ln w="12700">
            <a:solidFill>
              <a:srgbClr val="F96167"/>
            </a:solidFill>
            <a:prstDash val="solid"/>
          </a:ln>
        </p:spPr>
      </p:sp>
      <p:sp>
        <p:nvSpPr>
          <p:cNvPr id="9" name="Text 7"/>
          <p:cNvSpPr/>
          <p:nvPr/>
        </p:nvSpPr>
        <p:spPr>
          <a:xfrm>
            <a:off x="365760" y="1600200"/>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2</a:t>
            </a:r>
            <a:endParaRPr lang="en-US" sz="1200" dirty="0"/>
          </a:p>
        </p:txBody>
      </p:sp>
      <p:sp>
        <p:nvSpPr>
          <p:cNvPr id="10" name="Text 8"/>
          <p:cNvSpPr/>
          <p:nvPr/>
        </p:nvSpPr>
        <p:spPr>
          <a:xfrm>
            <a:off x="914400" y="1527048"/>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チーム機能には有料プランが必要（エディター1人あたり月額約2,300円）</a:t>
            </a:r>
            <a:endParaRPr lang="en-US" sz="1350" dirty="0"/>
          </a:p>
        </p:txBody>
      </p:sp>
      <p:sp>
        <p:nvSpPr>
          <p:cNvPr id="11" name="Shape 9"/>
          <p:cNvSpPr/>
          <p:nvPr/>
        </p:nvSpPr>
        <p:spPr>
          <a:xfrm>
            <a:off x="365760" y="2258568"/>
            <a:ext cx="384048" cy="384048"/>
          </a:xfrm>
          <a:prstGeom prst="ellipse">
            <a:avLst/>
          </a:prstGeom>
          <a:solidFill>
            <a:srgbClr val="F96167"/>
          </a:solidFill>
          <a:ln w="12700">
            <a:solidFill>
              <a:srgbClr val="F96167"/>
            </a:solidFill>
            <a:prstDash val="solid"/>
          </a:ln>
        </p:spPr>
      </p:sp>
      <p:sp>
        <p:nvSpPr>
          <p:cNvPr id="12" name="Text 10"/>
          <p:cNvSpPr/>
          <p:nvPr/>
        </p:nvSpPr>
        <p:spPr>
          <a:xfrm>
            <a:off x="365760" y="2258568"/>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3</a:t>
            </a:r>
            <a:endParaRPr lang="en-US" sz="1200" dirty="0"/>
          </a:p>
        </p:txBody>
      </p:sp>
      <p:sp>
        <p:nvSpPr>
          <p:cNvPr id="13" name="Text 11"/>
          <p:cNvSpPr/>
          <p:nvPr/>
        </p:nvSpPr>
        <p:spPr>
          <a:xfrm>
            <a:off x="914400" y="2185416"/>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FigmaはネイティブでPPTXを書き出せない — プラグインが必要</a:t>
            </a:r>
            <a:endParaRPr lang="en-US" sz="1350" dirty="0"/>
          </a:p>
        </p:txBody>
      </p:sp>
      <p:sp>
        <p:nvSpPr>
          <p:cNvPr id="14" name="Shape 12"/>
          <p:cNvSpPr/>
          <p:nvPr/>
        </p:nvSpPr>
        <p:spPr>
          <a:xfrm>
            <a:off x="365760" y="2916936"/>
            <a:ext cx="384048" cy="384048"/>
          </a:xfrm>
          <a:prstGeom prst="ellipse">
            <a:avLst/>
          </a:prstGeom>
          <a:solidFill>
            <a:srgbClr val="F96167"/>
          </a:solidFill>
          <a:ln w="12700">
            <a:solidFill>
              <a:srgbClr val="F96167"/>
            </a:solidFill>
            <a:prstDash val="solid"/>
          </a:ln>
        </p:spPr>
      </p:sp>
      <p:sp>
        <p:nvSpPr>
          <p:cNvPr id="15" name="Text 13"/>
          <p:cNvSpPr/>
          <p:nvPr/>
        </p:nvSpPr>
        <p:spPr>
          <a:xfrm>
            <a:off x="365760" y="2916936"/>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4</a:t>
            </a:r>
            <a:endParaRPr lang="en-US" sz="1200" dirty="0"/>
          </a:p>
        </p:txBody>
      </p:sp>
      <p:sp>
        <p:nvSpPr>
          <p:cNvPr id="16" name="Text 14"/>
          <p:cNvSpPr/>
          <p:nvPr/>
        </p:nvSpPr>
        <p:spPr>
          <a:xfrm>
            <a:off x="914400" y="2843784"/>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推奨プラグイン：Pitchdeck Presentation Studio（Figmaコミュニティから）</a:t>
            </a:r>
            <a:endParaRPr lang="en-US" sz="1350" dirty="0"/>
          </a:p>
        </p:txBody>
      </p:sp>
      <p:sp>
        <p:nvSpPr>
          <p:cNvPr id="17" name="Shape 15"/>
          <p:cNvSpPr/>
          <p:nvPr/>
        </p:nvSpPr>
        <p:spPr>
          <a:xfrm>
            <a:off x="365760" y="3575304"/>
            <a:ext cx="384048" cy="384048"/>
          </a:xfrm>
          <a:prstGeom prst="ellipse">
            <a:avLst/>
          </a:prstGeom>
          <a:solidFill>
            <a:srgbClr val="F96167"/>
          </a:solidFill>
          <a:ln w="12700">
            <a:solidFill>
              <a:srgbClr val="F96167"/>
            </a:solidFill>
            <a:prstDash val="solid"/>
          </a:ln>
        </p:spPr>
      </p:sp>
      <p:sp>
        <p:nvSpPr>
          <p:cNvPr id="18" name="Text 16"/>
          <p:cNvSpPr/>
          <p:nvPr/>
        </p:nvSpPr>
        <p:spPr>
          <a:xfrm>
            <a:off x="365760" y="3575304"/>
            <a:ext cx="384048" cy="384048"/>
          </a:xfrm>
          <a:prstGeom prst="rect">
            <a:avLst/>
          </a:prstGeom>
          <a:noFill/>
          <a:ln/>
        </p:spPr>
        <p:txBody>
          <a:bodyPr wrap="square" lIns="0" tIns="0" rIns="0" bIns="0" rtlCol="0" anchor="ctr"/>
          <a:lstStyle/>
          <a:p>
            <a:pPr algn="ctr" indent="0" marL="0">
              <a:buNone/>
            </a:pPr>
            <a:r>
              <a:rPr lang="en-US" sz="1200" b="1" dirty="0">
                <a:solidFill>
                  <a:srgbClr val="0F1C2E"/>
                </a:solidFill>
                <a:latin typeface="Calibri" pitchFamily="34" charset="0"/>
                <a:ea typeface="Calibri" pitchFamily="34" charset="-122"/>
                <a:cs typeface="Calibri" pitchFamily="34" charset="-120"/>
              </a:rPr>
              <a:t>5</a:t>
            </a:r>
            <a:endParaRPr lang="en-US" sz="1200" dirty="0"/>
          </a:p>
        </p:txBody>
      </p:sp>
      <p:sp>
        <p:nvSpPr>
          <p:cNvPr id="19" name="Text 17"/>
          <p:cNvSpPr/>
          <p:nvPr/>
        </p:nvSpPr>
        <p:spPr>
          <a:xfrm>
            <a:off x="914400" y="3502152"/>
            <a:ext cx="7772400" cy="530352"/>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フレームのサイズを1920×1080px または1280×720pxに設定</a:t>
            </a:r>
            <a:endParaRPr lang="en-US" sz="13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64592"/>
            <a:ext cx="8229600" cy="594360"/>
          </a:xfrm>
          <a:prstGeom prst="rect">
            <a:avLst/>
          </a:prstGeom>
          <a:noFill/>
          <a:ln/>
        </p:spPr>
        <p:txBody>
          <a:bodyPr wrap="square" rtlCol="0" anchor="ctr"/>
          <a:lstStyle/>
          <a:p>
            <a:pPr algn="l" indent="0" marL="0">
              <a:buNone/>
            </a:pPr>
            <a:r>
              <a:rPr lang="en-US" sz="2000" b="1" dirty="0">
                <a:solidFill>
                  <a:srgbClr val="00C2CB"/>
                </a:solidFill>
                <a:latin typeface="Trebuchet MS" pitchFamily="34" charset="0"/>
                <a:ea typeface="Trebuchet MS" pitchFamily="34" charset="-122"/>
                <a:cs typeface="Trebuchet MS" pitchFamily="34" charset="-120"/>
              </a:rPr>
              <a:t>2ツール分業ワークフロー</a:t>
            </a:r>
            <a:endParaRPr lang="en-US" sz="2000" dirty="0"/>
          </a:p>
        </p:txBody>
      </p:sp>
      <p:sp>
        <p:nvSpPr>
          <p:cNvPr id="4" name="Shape 2"/>
          <p:cNvSpPr/>
          <p:nvPr/>
        </p:nvSpPr>
        <p:spPr>
          <a:xfrm>
            <a:off x="457200" y="804672"/>
            <a:ext cx="8229600" cy="0"/>
          </a:xfrm>
          <a:prstGeom prst="line">
            <a:avLst/>
          </a:prstGeom>
          <a:noFill/>
          <a:ln w="12700">
            <a:solidFill>
              <a:srgbClr val="223550"/>
            </a:solidFill>
            <a:prstDash val="solid"/>
          </a:ln>
        </p:spPr>
      </p:sp>
      <p:sp>
        <p:nvSpPr>
          <p:cNvPr id="5" name="Shape 3"/>
          <p:cNvSpPr/>
          <p:nvPr/>
        </p:nvSpPr>
        <p:spPr>
          <a:xfrm>
            <a:off x="365760" y="914400"/>
            <a:ext cx="8412480" cy="3566160"/>
          </a:xfrm>
          <a:prstGeom prst="rect">
            <a:avLst/>
          </a:prstGeom>
          <a:solidFill>
            <a:srgbClr val="1A2D42"/>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6" name="Text 4"/>
          <p:cNvSpPr/>
          <p:nvPr/>
        </p:nvSpPr>
        <p:spPr>
          <a:xfrm>
            <a:off x="640080" y="1024128"/>
            <a:ext cx="7863840" cy="3337560"/>
          </a:xfrm>
          <a:prstGeom prst="rect">
            <a:avLst/>
          </a:prstGeom>
          <a:noFill/>
          <a:ln/>
        </p:spPr>
        <p:txBody>
          <a:bodyPr wrap="square" rtlCol="0" anchor="t"/>
          <a:lstStyle/>
          <a:p>
            <a:pPr algn="l" indent="0" marL="0">
              <a:buNone/>
            </a:pPr>
            <a:r>
              <a:rPr lang="en-US" sz="1350" dirty="0">
                <a:solidFill>
                  <a:srgbClr val="E8EFF5"/>
                </a:solidFill>
                <a:latin typeface="Calibri" pitchFamily="34" charset="0"/>
                <a:ea typeface="Calibri" pitchFamily="34" charset="-122"/>
                <a:cs typeface="Calibri" pitchFamily="34" charset="-120"/>
              </a:rPr>
              <a:t>Figmaにはノートペインがありません。ネイティブの代替機能もありません。</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ナレーションと制御行のワークフローはすべて書き出し後のPowerPointで行う必要があります。</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Figma ＝ ビジュアル制作</a:t>
            </a: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PowerPoint ＝ ナレーションと制御行</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これは設計上の2ツール分業ワークフローです。</a:t>
            </a:r>
            <a:endParaRPr lang="en-US" sz="1350" dirty="0"/>
          </a:p>
          <a:p>
            <a:pPr algn="l" indent="0" marL="0">
              <a:buNone/>
            </a:pPr>
            <a:endParaRPr lang="en-US" sz="1350" dirty="0"/>
          </a:p>
          <a:p>
            <a:pPr algn="l" indent="0" marL="0">
              <a:buNone/>
            </a:pPr>
            <a:r>
              <a:rPr lang="en-US" sz="1350" dirty="0">
                <a:solidFill>
                  <a:srgbClr val="E8EFF5"/>
                </a:solidFill>
                <a:latin typeface="Calibri" pitchFamily="34" charset="0"/>
                <a:ea typeface="Calibri" pitchFamily="34" charset="-122"/>
                <a:cs typeface="Calibri" pitchFamily="34" charset="-120"/>
              </a:rPr>
              <a:t>ブロック順序の注意：FigmaはPPTXをレイヤー順で書き出します（視覚的な位置ではない）。書き出し前にFigmaでレイヤー名を「Block1」「Block2」と命名すると後の作業が大幅に楽になります。</a:t>
            </a:r>
            <a:endParaRPr lang="en-US" sz="13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1800" b="1" dirty="0">
                <a:solidFill>
                  <a:srgbClr val="00C2CB"/>
                </a:solidFill>
                <a:latin typeface="Trebuchet MS" pitchFamily="34" charset="0"/>
                <a:ea typeface="Trebuchet MS" pitchFamily="34" charset="-122"/>
                <a:cs typeface="Trebuchet MS" pitchFamily="34" charset="-120"/>
              </a:rPr>
              <a:t>Figma書き出し後にPowerPointで制御行を追加</a:t>
            </a:r>
            <a:endParaRPr lang="en-US" sz="1800" dirty="0"/>
          </a:p>
        </p:txBody>
      </p:sp>
      <p:sp>
        <p:nvSpPr>
          <p:cNvPr id="4" name="Shape 2"/>
          <p:cNvSpPr/>
          <p:nvPr/>
        </p:nvSpPr>
        <p:spPr>
          <a:xfrm>
            <a:off x="365760" y="777240"/>
            <a:ext cx="8412480" cy="3566160"/>
          </a:xfrm>
          <a:prstGeom prst="rect">
            <a:avLst/>
          </a:prstGeom>
          <a:solidFill>
            <a:srgbClr val="060D15"/>
          </a:solidFill>
          <a:ln w="12700">
            <a:solidFill>
              <a:srgbClr val="223550"/>
            </a:solidFill>
            <a:prstDash val="solid"/>
          </a:ln>
          <a:effectLst>
            <a:outerShdw sx="100000" sy="100000" kx="0" ky="0" algn="bl" rotWithShape="0" blurRad="101600" dist="38100" dir="8100000">
              <a:srgbClr val="000000">
                <a:alpha val="25000"/>
              </a:srgbClr>
            </a:outerShdw>
          </a:effectLst>
        </p:spPr>
      </p:sp>
      <p:sp>
        <p:nvSpPr>
          <p:cNvPr id="5" name="Text 3"/>
          <p:cNvSpPr/>
          <p:nvPr/>
        </p:nvSpPr>
        <p:spPr>
          <a:xfrm>
            <a:off x="594360" y="868680"/>
            <a:ext cx="7955280" cy="3383280"/>
          </a:xfrm>
          <a:prstGeom prst="rect">
            <a:avLst/>
          </a:prstGeom>
          <a:noFill/>
          <a:ln/>
        </p:spPr>
        <p:txBody>
          <a:bodyPr wrap="square" rtlCol="0" anchor="t"/>
          <a:lstStyle/>
          <a:p>
            <a:pPr algn="l" indent="0" marL="0">
              <a:buNone/>
            </a:pPr>
            <a:r>
              <a:rPr lang="en-US" sz="1100" dirty="0">
                <a:solidFill>
                  <a:srgbClr val="9ECBFF"/>
                </a:solidFill>
                <a:latin typeface="Consolas" pitchFamily="34" charset="0"/>
                <a:ea typeface="Consolas" pitchFamily="34" charset="-122"/>
                <a:cs typeface="Consolas" pitchFamily="34" charset="-120"/>
              </a:rPr>
              <a:t>[SESSION:start id=1]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[HIGHLIGHT:on block=1]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この図はオンボーディングプロセスの3段階を示しています。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[PAUSE:1]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[HIGHLIGHT:off]</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[SESSION:end id=1]</a:t>
            </a:r>
            <a:endParaRPr lang="en-US" sz="1100" dirty="0"/>
          </a:p>
          <a:p>
            <a:pPr algn="l" indent="0" marL="0">
              <a:buNone/>
            </a:pP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[SESSION:start id=2]</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[HIGHLIGHT:on block=2]</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[EMPHASIS]</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第2段階でユーザーの離脱が最も多く発生します。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ここが私たちの重点改善エリアです。</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[PAUSE:1]</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[HIGHLIGHT:off]</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[SESSION:end id=2]</a:t>
            </a:r>
            <a:endParaRPr lang="en-US" sz="1100" dirty="0"/>
          </a:p>
          <a:p>
            <a:pPr algn="l" indent="0" marL="0">
              <a:buNone/>
            </a:pP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 PowerPointで選択ウィンドウを開いてブロック順序を確認：</a:t>
            </a:r>
            <a:endParaRPr lang="en-US" sz="1100" dirty="0"/>
          </a:p>
          <a:p>
            <a:pPr algn="l" indent="0" marL="0">
              <a:buNone/>
            </a:pPr>
            <a:r>
              <a:rPr lang="en-US" sz="1100" dirty="0">
                <a:solidFill>
                  <a:srgbClr val="9ECBFF"/>
                </a:solidFill>
                <a:latin typeface="Consolas" pitchFamily="34" charset="0"/>
                <a:ea typeface="Consolas" pitchFamily="34" charset="-122"/>
                <a:cs typeface="Consolas" pitchFamily="34" charset="-120"/>
              </a:rPr>
              <a:t>// ホーム → 配置 → 選択ウィンドウ</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96167"/>
          </a:solidFill>
          <a:ln w="12700">
            <a:solidFill>
              <a:srgbClr val="F96167"/>
            </a:solidFill>
            <a:prstDash val="solid"/>
          </a:ln>
        </p:spPr>
      </p:sp>
      <p:sp>
        <p:nvSpPr>
          <p:cNvPr id="3" name="Text 1"/>
          <p:cNvSpPr/>
          <p:nvPr/>
        </p:nvSpPr>
        <p:spPr>
          <a:xfrm>
            <a:off x="457200" y="137160"/>
            <a:ext cx="8229600" cy="548640"/>
          </a:xfrm>
          <a:prstGeom prst="rect">
            <a:avLst/>
          </a:prstGeom>
          <a:noFill/>
          <a:ln/>
        </p:spPr>
        <p:txBody>
          <a:bodyPr wrap="square" rtlCol="0" anchor="ctr"/>
          <a:lstStyle/>
          <a:p>
            <a:pPr indent="0" marL="0">
              <a:buNone/>
            </a:pPr>
            <a:r>
              <a:rPr lang="en-US" sz="2000" b="1" dirty="0">
                <a:solidFill>
                  <a:srgbClr val="F96167"/>
                </a:solidFill>
                <a:latin typeface="Trebuchet MS" pitchFamily="34" charset="0"/>
                <a:ea typeface="Trebuchet MS" pitchFamily="34" charset="-122"/>
                <a:cs typeface="Trebuchet MS" pitchFamily="34" charset="-120"/>
              </a:rPr>
              <a:t>このツールの限界</a:t>
            </a:r>
            <a:endParaRPr lang="en-US" sz="2000" dirty="0"/>
          </a:p>
        </p:txBody>
      </p:sp>
      <p:sp>
        <p:nvSpPr>
          <p:cNvPr id="4" name="Shape 2"/>
          <p:cNvSpPr/>
          <p:nvPr/>
        </p:nvSpPr>
        <p:spPr>
          <a:xfrm>
            <a:off x="457200" y="713232"/>
            <a:ext cx="8229600" cy="0"/>
          </a:xfrm>
          <a:prstGeom prst="line">
            <a:avLst/>
          </a:prstGeom>
          <a:noFill/>
          <a:ln w="12700">
            <a:solidFill>
              <a:srgbClr val="223550"/>
            </a:solidFill>
            <a:prstDash val="solid"/>
          </a:ln>
        </p:spPr>
      </p:sp>
      <p:sp>
        <p:nvSpPr>
          <p:cNvPr id="5" name="Shape 3"/>
          <p:cNvSpPr/>
          <p:nvPr/>
        </p:nvSpPr>
        <p:spPr>
          <a:xfrm>
            <a:off x="365760" y="978408"/>
            <a:ext cx="164592" cy="164592"/>
          </a:xfrm>
          <a:prstGeom prst="rect">
            <a:avLst/>
          </a:prstGeom>
          <a:solidFill>
            <a:srgbClr val="F96167"/>
          </a:solidFill>
          <a:ln w="12700">
            <a:solidFill>
              <a:srgbClr val="F96167"/>
            </a:solidFill>
            <a:prstDash val="solid"/>
          </a:ln>
        </p:spPr>
      </p:sp>
      <p:sp>
        <p:nvSpPr>
          <p:cNvPr id="6" name="Text 4"/>
          <p:cNvSpPr/>
          <p:nvPr/>
        </p:nvSpPr>
        <p:spPr>
          <a:xfrm>
            <a:off x="685800" y="8686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ネイティブPPTX書き出しなし — プラグインが必要で品質はプラグインによって異なる</a:t>
            </a:r>
            <a:endParaRPr lang="en-US" sz="1350" dirty="0"/>
          </a:p>
        </p:txBody>
      </p:sp>
      <p:sp>
        <p:nvSpPr>
          <p:cNvPr id="7" name="Shape 5"/>
          <p:cNvSpPr/>
          <p:nvPr/>
        </p:nvSpPr>
        <p:spPr>
          <a:xfrm>
            <a:off x="365760" y="1664208"/>
            <a:ext cx="164592" cy="164592"/>
          </a:xfrm>
          <a:prstGeom prst="rect">
            <a:avLst/>
          </a:prstGeom>
          <a:solidFill>
            <a:srgbClr val="F96167"/>
          </a:solidFill>
          <a:ln w="12700">
            <a:solidFill>
              <a:srgbClr val="F96167"/>
            </a:solidFill>
            <a:prstDash val="solid"/>
          </a:ln>
        </p:spPr>
      </p:sp>
      <p:sp>
        <p:nvSpPr>
          <p:cNvPr id="8" name="Text 6"/>
          <p:cNvSpPr/>
          <p:nvPr/>
        </p:nvSpPr>
        <p:spPr>
          <a:xfrm>
            <a:off x="685800" y="15544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ノートペインなし — PowerPointでの後処理が必須</a:t>
            </a:r>
            <a:endParaRPr lang="en-US" sz="1350" dirty="0"/>
          </a:p>
        </p:txBody>
      </p:sp>
      <p:sp>
        <p:nvSpPr>
          <p:cNvPr id="9" name="Shape 7"/>
          <p:cNvSpPr/>
          <p:nvPr/>
        </p:nvSpPr>
        <p:spPr>
          <a:xfrm>
            <a:off x="365760" y="2350008"/>
            <a:ext cx="164592" cy="164592"/>
          </a:xfrm>
          <a:prstGeom prst="rect">
            <a:avLst/>
          </a:prstGeom>
          <a:solidFill>
            <a:srgbClr val="F96167"/>
          </a:solidFill>
          <a:ln w="12700">
            <a:solidFill>
              <a:srgbClr val="F96167"/>
            </a:solidFill>
            <a:prstDash val="solid"/>
          </a:ln>
        </p:spPr>
      </p:sp>
      <p:sp>
        <p:nvSpPr>
          <p:cNvPr id="10" name="Text 8"/>
          <p:cNvSpPr/>
          <p:nvPr/>
        </p:nvSpPr>
        <p:spPr>
          <a:xfrm>
            <a:off x="685800" y="22402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書き出し後のブロック順序はFigmaのレイヤー順（視覚的位置ではない）に依存</a:t>
            </a:r>
            <a:endParaRPr lang="en-US" sz="1350" dirty="0"/>
          </a:p>
        </p:txBody>
      </p:sp>
      <p:sp>
        <p:nvSpPr>
          <p:cNvPr id="11" name="Shape 9"/>
          <p:cNvSpPr/>
          <p:nvPr/>
        </p:nvSpPr>
        <p:spPr>
          <a:xfrm>
            <a:off x="365760" y="3035808"/>
            <a:ext cx="164592" cy="164592"/>
          </a:xfrm>
          <a:prstGeom prst="rect">
            <a:avLst/>
          </a:prstGeom>
          <a:solidFill>
            <a:srgbClr val="F96167"/>
          </a:solidFill>
          <a:ln w="12700">
            <a:solidFill>
              <a:srgbClr val="F96167"/>
            </a:solidFill>
            <a:prstDash val="solid"/>
          </a:ln>
        </p:spPr>
      </p:sp>
      <p:sp>
        <p:nvSpPr>
          <p:cNvPr id="12" name="Text 10"/>
          <p:cNvSpPr/>
          <p:nvPr/>
        </p:nvSpPr>
        <p:spPr>
          <a:xfrm>
            <a:off x="685800" y="29260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非デザイナーには学習コストが高い</a:t>
            </a:r>
            <a:endParaRPr lang="en-US" sz="1350" dirty="0"/>
          </a:p>
        </p:txBody>
      </p:sp>
      <p:sp>
        <p:nvSpPr>
          <p:cNvPr id="13" name="Shape 11"/>
          <p:cNvSpPr/>
          <p:nvPr/>
        </p:nvSpPr>
        <p:spPr>
          <a:xfrm>
            <a:off x="365760" y="3721608"/>
            <a:ext cx="164592" cy="164592"/>
          </a:xfrm>
          <a:prstGeom prst="rect">
            <a:avLst/>
          </a:prstGeom>
          <a:solidFill>
            <a:srgbClr val="F96167"/>
          </a:solidFill>
          <a:ln w="12700">
            <a:solidFill>
              <a:srgbClr val="F96167"/>
            </a:solidFill>
            <a:prstDash val="solid"/>
          </a:ln>
        </p:spPr>
      </p:sp>
      <p:sp>
        <p:nvSpPr>
          <p:cNvPr id="14" name="Text 12"/>
          <p:cNvSpPr/>
          <p:nvPr/>
        </p:nvSpPr>
        <p:spPr>
          <a:xfrm>
            <a:off x="685800" y="3611880"/>
            <a:ext cx="8046720" cy="594360"/>
          </a:xfrm>
          <a:prstGeom prst="rect">
            <a:avLst/>
          </a:prstGeom>
          <a:noFill/>
          <a:ln/>
        </p:spPr>
        <p:txBody>
          <a:bodyPr wrap="square" rtlCol="0" anchor="ctr"/>
          <a:lstStyle/>
          <a:p>
            <a:pPr indent="0" marL="0">
              <a:buNone/>
            </a:pPr>
            <a:r>
              <a:rPr lang="en-US" sz="1350" dirty="0">
                <a:solidFill>
                  <a:srgbClr val="E8EFF5"/>
                </a:solidFill>
                <a:latin typeface="Calibri" pitchFamily="34" charset="0"/>
                <a:ea typeface="Calibri" pitchFamily="34" charset="-122"/>
                <a:cs typeface="Calibri" pitchFamily="34" charset="-120"/>
              </a:rPr>
              <a:t>複雑なオートレイアウト構造は書き出し時に崩れる可能性 — 必ず確認</a:t>
            </a:r>
            <a:endParaRPr lang="en-US" sz="13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F1C2E"/>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C2CB"/>
          </a:solidFill>
          <a:ln w="12700">
            <a:solidFill>
              <a:srgbClr val="00C2CB"/>
            </a:solidFill>
            <a:prstDash val="solid"/>
          </a:ln>
        </p:spPr>
      </p:sp>
      <p:sp>
        <p:nvSpPr>
          <p:cNvPr id="3" name="Text 1"/>
          <p:cNvSpPr/>
          <p:nvPr/>
        </p:nvSpPr>
        <p:spPr>
          <a:xfrm>
            <a:off x="457200" y="457200"/>
            <a:ext cx="8229600" cy="548640"/>
          </a:xfrm>
          <a:prstGeom prst="rect">
            <a:avLst/>
          </a:prstGeom>
          <a:noFill/>
          <a:ln/>
        </p:spPr>
        <p:txBody>
          <a:bodyPr wrap="square" rtlCol="0" anchor="ctr"/>
          <a:lstStyle/>
          <a:p>
            <a:pPr indent="0" marL="0">
              <a:buNone/>
            </a:pPr>
            <a:r>
              <a:rPr lang="en-US" sz="1300" b="1" spc="400" kern="0" dirty="0">
                <a:solidFill>
                  <a:srgbClr val="8BA3B8"/>
                </a:solidFill>
                <a:latin typeface="Calibri" pitchFamily="34" charset="0"/>
                <a:ea typeface="Calibri" pitchFamily="34" charset="-122"/>
                <a:cs typeface="Calibri" pitchFamily="34" charset="-120"/>
              </a:rPr>
              <a:t>次のステップ</a:t>
            </a:r>
            <a:endParaRPr lang="en-US" sz="1300" dirty="0"/>
          </a:p>
        </p:txBody>
      </p:sp>
      <p:sp>
        <p:nvSpPr>
          <p:cNvPr id="4" name="Text 2"/>
          <p:cNvSpPr/>
          <p:nvPr/>
        </p:nvSpPr>
        <p:spPr>
          <a:xfrm>
            <a:off x="457200" y="1097280"/>
            <a:ext cx="8229600" cy="731520"/>
          </a:xfrm>
          <a:prstGeom prst="rect">
            <a:avLst/>
          </a:prstGeom>
          <a:noFill/>
          <a:ln/>
        </p:spPr>
        <p:txBody>
          <a:bodyPr wrap="square" rtlCol="0" anchor="ctr"/>
          <a:lstStyle/>
          <a:p>
            <a:pPr indent="0" marL="0">
              <a:buNone/>
            </a:pPr>
            <a:r>
              <a:rPr lang="en-US" sz="2600" b="1" dirty="0">
                <a:solidFill>
                  <a:srgbClr val="FFFFFF"/>
                </a:solidFill>
                <a:latin typeface="Trebuchet MS" pitchFamily="34" charset="0"/>
                <a:ea typeface="Trebuchet MS" pitchFamily="34" charset="-122"/>
                <a:cs typeface="Trebuchet MS" pitchFamily="34" charset="-120"/>
              </a:rPr>
              <a:t>FigmaのPPTXが完成したら</a:t>
            </a:r>
            <a:endParaRPr lang="en-US" sz="2600" dirty="0"/>
          </a:p>
        </p:txBody>
      </p:sp>
      <p:sp>
        <p:nvSpPr>
          <p:cNvPr id="5" name="Text 3"/>
          <p:cNvSpPr/>
          <p:nvPr/>
        </p:nvSpPr>
        <p:spPr>
          <a:xfrm>
            <a:off x="457200" y="1920240"/>
            <a:ext cx="8229600" cy="1097280"/>
          </a:xfrm>
          <a:prstGeom prst="rect">
            <a:avLst/>
          </a:prstGeom>
          <a:noFill/>
          <a:ln/>
        </p:spPr>
        <p:txBody>
          <a:bodyPr wrap="square" rtlCol="0" anchor="ctr"/>
          <a:lstStyle/>
          <a:p>
            <a:pPr indent="0" marL="0">
              <a:buNone/>
            </a:pPr>
            <a:r>
              <a:rPr lang="en-US" sz="1700" dirty="0">
                <a:solidFill>
                  <a:srgbClr val="E8EFF5"/>
                </a:solidFill>
                <a:latin typeface="Calibri" pitchFamily="34" charset="0"/>
                <a:ea typeface="Calibri" pitchFamily="34" charset="-122"/>
                <a:cs typeface="Calibri" pitchFamily="34" charset="-120"/>
              </a:rPr>
              <a:t>pptx2videoにアップロードするだけで</a:t>
            </a:r>
            <a:endParaRPr lang="en-US" sz="1700" dirty="0"/>
          </a:p>
          <a:p>
            <a:pPr indent="0" marL="0">
              <a:buNone/>
            </a:pPr>
            <a:r>
              <a:rPr lang="en-US" sz="1700" dirty="0">
                <a:solidFill>
                  <a:srgbClr val="E8EFF5"/>
                </a:solidFill>
                <a:latin typeface="Calibri" pitchFamily="34" charset="0"/>
                <a:ea typeface="Calibri" pitchFamily="34" charset="-122"/>
                <a:cs typeface="Calibri" pitchFamily="34" charset="-120"/>
              </a:rPr>
              <a:t>ナレーション付き動画が自動生成されます。</a:t>
            </a:r>
            <a:endParaRPr lang="en-US" sz="1700" dirty="0"/>
          </a:p>
        </p:txBody>
      </p:sp>
      <p:sp>
        <p:nvSpPr>
          <p:cNvPr id="6" name="Shape 4"/>
          <p:cNvSpPr/>
          <p:nvPr/>
        </p:nvSpPr>
        <p:spPr>
          <a:xfrm>
            <a:off x="2286000" y="3200400"/>
            <a:ext cx="4572000" cy="685800"/>
          </a:xfrm>
          <a:prstGeom prst="rect">
            <a:avLst/>
          </a:prstGeom>
          <a:solidFill>
            <a:srgbClr val="00C2CB"/>
          </a:solidFill>
          <a:ln w="12700">
            <a:solidFill>
              <a:srgbClr val="00C2CB"/>
            </a:solidFill>
            <a:prstDash val="solid"/>
          </a:ln>
          <a:effectLst>
            <a:outerShdw sx="100000" sy="100000" kx="0" ky="0" algn="bl" rotWithShape="0" blurRad="101600" dist="38100" dir="8100000">
              <a:srgbClr val="000000">
                <a:alpha val="25000"/>
              </a:srgbClr>
            </a:outerShdw>
          </a:effectLst>
        </p:spPr>
      </p:sp>
      <p:sp>
        <p:nvSpPr>
          <p:cNvPr id="7" name="Text 5"/>
          <p:cNvSpPr/>
          <p:nvPr/>
        </p:nvSpPr>
        <p:spPr>
          <a:xfrm>
            <a:off x="2286000" y="3200400"/>
            <a:ext cx="4572000" cy="685800"/>
          </a:xfrm>
          <a:prstGeom prst="rect">
            <a:avLst/>
          </a:prstGeom>
          <a:noFill/>
          <a:ln/>
        </p:spPr>
        <p:txBody>
          <a:bodyPr wrap="square" lIns="0" tIns="0" rIns="0" bIns="0" rtlCol="0" anchor="ctr"/>
          <a:lstStyle/>
          <a:p>
            <a:pPr algn="ctr" indent="0" marL="0">
              <a:buNone/>
            </a:pPr>
            <a:r>
              <a:rPr lang="en-US" sz="1800" b="1" dirty="0">
                <a:solidFill>
                  <a:srgbClr val="0F1C2E"/>
                </a:solidFill>
                <a:latin typeface="Trebuchet MS" pitchFamily="34" charset="0"/>
                <a:ea typeface="Trebuchet MS" pitchFamily="34" charset="-122"/>
                <a:cs typeface="Trebuchet MS" pitchFamily="34" charset="-120"/>
              </a:rPr>
              <a:t>pptx2video.z0a.net</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Figma — 見た目を極限まで作り込む方へ</dc:title>
  <dc:subject>PptxGenJS Presentation</dc:subject>
  <dc:creator>PptxGenJS</dc:creator>
  <cp:lastModifiedBy>PptxGenJS</cp:lastModifiedBy>
  <cp:revision>1</cp:revision>
  <dcterms:created xsi:type="dcterms:W3CDTF">2026-04-03T02:37:48Z</dcterms:created>
  <dcterms:modified xsi:type="dcterms:W3CDTF">2026-04-03T02:37:48Z</dcterms:modified>
</cp:coreProperties>
</file>