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[SESSION:start id=1]
[HIGHLIGHT:on block=1]
Gammaの無料プランはクレジット制です。定期利用には有料プランが必要です。
[HIGHLIGHT:off]
[SESSION:end id=1]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[SESSION:start id=1]
[HIGHLIGHT:on block=1]
GammaのPowerPoint後処理ステップは必須です。ノートと制御行はすべてPowerPointで記入します。
[HIGHLIGHT:off]
[SESSION:end id=1]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[SESSION:start id=1]
[HIGHLIGHT:on block=1]
すべての制御行はPowerPointで追加します。GammaのPPTXはブロック構造がクリーンで予測可能です。
[HIGHLIGHT:off]
[SESSION:end id=1]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[SESSION:start id=1]
[HIGHLIGHT:on block=1]
Gammaの制限は対処可能です。生成される構成が節約する時間はPowerPoint作業のコストを上回ります。
[HIGHLIGHT:off]
[SESSION:end id=1]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[SESSION:start id=1]
[HIGHLIGHT:on block=1]
GammaのPPTXをpptx2videoにアップロードしてください。ナレーション付きの動画が自動で生成されます。
[HIGHLIGHT:off]
[SESSION:end id=1]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0F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474720" cy="5143500"/>
          </a:xfrm>
          <a:prstGeom prst="rect">
            <a:avLst/>
          </a:prstGeom>
          <a:solidFill>
            <a:srgbClr val="112240"/>
          </a:solidFill>
          <a:ln w="12700">
            <a:solidFill>
              <a:srgbClr val="11224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64008"/>
            <a:ext cx="64008" cy="5079492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20040" y="320040"/>
            <a:ext cx="1737360" cy="347472"/>
          </a:xfrm>
          <a:prstGeom prst="roundRect">
            <a:avLst>
              <a:gd name="adj" fmla="val 26316"/>
            </a:avLst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20040" y="320040"/>
            <a:ext cx="1737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80F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第4回 全6回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594360" y="822960"/>
            <a:ext cx="2286000" cy="2286000"/>
          </a:xfrm>
          <a:prstGeom prst="ellipse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960" y="1005840"/>
            <a:ext cx="1828800" cy="182880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82880" y="45720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B8C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pptx2video.z0a.net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3749040" y="502920"/>
            <a:ext cx="521208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Gamma</a:t>
            </a:r>
            <a:endParaRPr lang="en-US" sz="3400" dirty="0"/>
          </a:p>
          <a:p>
            <a:pPr algn="l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構造からAIで</a:t>
            </a:r>
            <a:endParaRPr lang="en-US" sz="3400" dirty="0"/>
          </a:p>
          <a:p>
            <a:pPr algn="l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自動生成したい方へ</a:t>
            </a:r>
            <a:endParaRPr lang="en-US" sz="3400" dirty="0"/>
          </a:p>
        </p:txBody>
      </p:sp>
      <p:sp>
        <p:nvSpPr>
          <p:cNvPr id="11" name="Text 8"/>
          <p:cNvSpPr/>
          <p:nvPr/>
        </p:nvSpPr>
        <p:spPr>
          <a:xfrm>
            <a:off x="3749040" y="2331720"/>
            <a:ext cx="51206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C2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プロンプトやドキュメントからスライドを数分で作成</a:t>
            </a:r>
            <a:endParaRPr lang="en-US" sz="1400" dirty="0"/>
          </a:p>
        </p:txBody>
      </p:sp>
      <p:sp>
        <p:nvSpPr>
          <p:cNvPr id="12" name="Shape 9"/>
          <p:cNvSpPr/>
          <p:nvPr/>
        </p:nvSpPr>
        <p:spPr>
          <a:xfrm>
            <a:off x="3749040" y="3063240"/>
            <a:ext cx="5029200" cy="0"/>
          </a:xfrm>
          <a:prstGeom prst="line">
            <a:avLst/>
          </a:prstGeom>
          <a:noFill/>
          <a:ln w="19050">
            <a:solidFill>
              <a:srgbClr val="1A305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749040" y="3291840"/>
            <a:ext cx="1600200" cy="914400"/>
          </a:xfrm>
          <a:prstGeom prst="rect">
            <a:avLst/>
          </a:prstGeom>
          <a:solidFill>
            <a:srgbClr val="0E1D30"/>
          </a:solidFill>
          <a:ln w="12700">
            <a:solidFill>
              <a:srgbClr val="1A3050"/>
            </a:solidFill>
            <a:prstDash val="solid"/>
          </a:ln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sp>
        <p:nvSpPr>
          <p:cNvPr id="14" name="Text 11"/>
          <p:cNvSpPr/>
          <p:nvPr/>
        </p:nvSpPr>
        <p:spPr>
          <a:xfrm>
            <a:off x="3749040" y="3337560"/>
            <a:ext cx="1600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0C2C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7枚</a:t>
            </a:r>
            <a:endParaRPr lang="en-US" sz="1600" dirty="0"/>
          </a:p>
        </p:txBody>
      </p:sp>
      <p:sp>
        <p:nvSpPr>
          <p:cNvPr id="15" name="Text 12"/>
          <p:cNvSpPr/>
          <p:nvPr/>
        </p:nvSpPr>
        <p:spPr>
          <a:xfrm>
            <a:off x="3749040" y="3794760"/>
            <a:ext cx="1600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B8C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スライド構成</a:t>
            </a:r>
            <a:endParaRPr lang="en-US" sz="900" dirty="0"/>
          </a:p>
        </p:txBody>
      </p:sp>
      <p:sp>
        <p:nvSpPr>
          <p:cNvPr id="16" name="Shape 13"/>
          <p:cNvSpPr/>
          <p:nvPr/>
        </p:nvSpPr>
        <p:spPr>
          <a:xfrm>
            <a:off x="5486400" y="3291840"/>
            <a:ext cx="1600200" cy="914400"/>
          </a:xfrm>
          <a:prstGeom prst="rect">
            <a:avLst/>
          </a:prstGeom>
          <a:solidFill>
            <a:srgbClr val="0E1D30"/>
          </a:solidFill>
          <a:ln w="12700">
            <a:solidFill>
              <a:srgbClr val="1A3050"/>
            </a:solidFill>
            <a:prstDash val="solid"/>
          </a:ln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sp>
        <p:nvSpPr>
          <p:cNvPr id="17" name="Text 14"/>
          <p:cNvSpPr/>
          <p:nvPr/>
        </p:nvSpPr>
        <p:spPr>
          <a:xfrm>
            <a:off x="5486400" y="3337560"/>
            <a:ext cx="1600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0C2C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2言語</a:t>
            </a:r>
            <a:endParaRPr lang="en-US" sz="1600" dirty="0"/>
          </a:p>
        </p:txBody>
      </p:sp>
      <p:sp>
        <p:nvSpPr>
          <p:cNvPr id="18" name="Text 15"/>
          <p:cNvSpPr/>
          <p:nvPr/>
        </p:nvSpPr>
        <p:spPr>
          <a:xfrm>
            <a:off x="5486400" y="3794760"/>
            <a:ext cx="1600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B8C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+ JA</a:t>
            </a:r>
            <a:endParaRPr lang="en-US" sz="900" dirty="0"/>
          </a:p>
        </p:txBody>
      </p:sp>
      <p:sp>
        <p:nvSpPr>
          <p:cNvPr id="19" name="Shape 16"/>
          <p:cNvSpPr/>
          <p:nvPr/>
        </p:nvSpPr>
        <p:spPr>
          <a:xfrm>
            <a:off x="7223760" y="3291840"/>
            <a:ext cx="1600200" cy="914400"/>
          </a:xfrm>
          <a:prstGeom prst="rect">
            <a:avLst/>
          </a:prstGeom>
          <a:solidFill>
            <a:srgbClr val="0E1D30"/>
          </a:solidFill>
          <a:ln w="12700">
            <a:solidFill>
              <a:srgbClr val="1A3050"/>
            </a:solidFill>
            <a:prstDash val="solid"/>
          </a:ln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7223760" y="3337560"/>
            <a:ext cx="1600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0C2C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100%</a:t>
            </a:r>
            <a:endParaRPr lang="en-US" sz="1600" dirty="0"/>
          </a:p>
        </p:txBody>
      </p:sp>
      <p:sp>
        <p:nvSpPr>
          <p:cNvPr id="21" name="Text 18"/>
          <p:cNvSpPr/>
          <p:nvPr/>
        </p:nvSpPr>
        <p:spPr>
          <a:xfrm>
            <a:off x="7223760" y="3794760"/>
            <a:ext cx="1600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B8C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ナレーション対応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80F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65760" y="182880"/>
            <a:ext cx="64008" cy="502920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182880"/>
            <a:ext cx="7315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こんな方に向いています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365760" y="777240"/>
            <a:ext cx="8412480" cy="0"/>
          </a:xfrm>
          <a:prstGeom prst="line">
            <a:avLst/>
          </a:prstGeom>
          <a:noFill/>
          <a:ln w="12700">
            <a:solidFill>
              <a:srgbClr val="1A305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005840"/>
            <a:ext cx="777240" cy="777240"/>
          </a:xfrm>
          <a:prstGeom prst="ellipse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76" y="1133856"/>
            <a:ext cx="521208" cy="521208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1325880" y="1005840"/>
            <a:ext cx="7406640" cy="777240"/>
          </a:xfrm>
          <a:prstGeom prst="rect">
            <a:avLst/>
          </a:prstGeom>
          <a:solidFill>
            <a:srgbClr val="0E1D30"/>
          </a:solidFill>
          <a:ln w="12700">
            <a:solidFill>
              <a:srgbClr val="1A3050"/>
            </a:solidFill>
            <a:prstDash val="solid"/>
          </a:ln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sp>
        <p:nvSpPr>
          <p:cNvPr id="9" name="Text 6"/>
          <p:cNvSpPr/>
          <p:nvPr/>
        </p:nvSpPr>
        <p:spPr>
          <a:xfrm>
            <a:off x="1508760" y="1042416"/>
            <a:ext cx="7132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C2C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テーマやドキュメントがあり、AIに構成を任せたい方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1508760" y="1335024"/>
            <a:ext cx="7132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GammaはあなたのインプットからプレゼンteーションのStructureを自動生成します。白紙スライドは不要です。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365760" y="2240280"/>
            <a:ext cx="777240" cy="777240"/>
          </a:xfrm>
          <a:prstGeom prst="ellipse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776" y="2368296"/>
            <a:ext cx="521208" cy="521208"/>
          </a:xfrm>
          <a:prstGeom prst="rect">
            <a:avLst/>
          </a:prstGeom>
        </p:spPr>
      </p:pic>
      <p:sp>
        <p:nvSpPr>
          <p:cNvPr id="13" name="Shape 9"/>
          <p:cNvSpPr/>
          <p:nvPr/>
        </p:nvSpPr>
        <p:spPr>
          <a:xfrm>
            <a:off x="1325880" y="2240280"/>
            <a:ext cx="7406640" cy="777240"/>
          </a:xfrm>
          <a:prstGeom prst="rect">
            <a:avLst/>
          </a:prstGeom>
          <a:solidFill>
            <a:srgbClr val="0E1D30"/>
          </a:solidFill>
          <a:ln w="12700">
            <a:solidFill>
              <a:srgbClr val="1A3050"/>
            </a:solidFill>
            <a:prstDash val="solid"/>
          </a:ln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sp>
        <p:nvSpPr>
          <p:cNvPr id="14" name="Text 10"/>
          <p:cNvSpPr/>
          <p:nvPr/>
        </p:nvSpPr>
        <p:spPr>
          <a:xfrm>
            <a:off x="1508760" y="2276856"/>
            <a:ext cx="7132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C2C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ゼロから始めたくない方</a:t>
            </a:r>
            <a:endParaRPr lang="en-US" sz="1300" dirty="0"/>
          </a:p>
        </p:txBody>
      </p:sp>
      <p:sp>
        <p:nvSpPr>
          <p:cNvPr id="15" name="Text 11"/>
          <p:cNvSpPr/>
          <p:nvPr/>
        </p:nvSpPr>
        <p:spPr>
          <a:xfrm>
            <a:off x="1508760" y="2569464"/>
            <a:ext cx="7132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プロンプトや既存ドキュメントを与えるだけで、AIが構成・レイアウト・コンテンツを生成します。</a:t>
            </a:r>
            <a:endParaRPr lang="en-US" sz="1200" dirty="0"/>
          </a:p>
        </p:txBody>
      </p:sp>
      <p:sp>
        <p:nvSpPr>
          <p:cNvPr id="16" name="Shape 12"/>
          <p:cNvSpPr/>
          <p:nvPr/>
        </p:nvSpPr>
        <p:spPr>
          <a:xfrm>
            <a:off x="365760" y="3474720"/>
            <a:ext cx="777240" cy="777240"/>
          </a:xfrm>
          <a:prstGeom prst="ellipse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776" y="3602736"/>
            <a:ext cx="521208" cy="521208"/>
          </a:xfrm>
          <a:prstGeom prst="rect">
            <a:avLst/>
          </a:prstGeom>
        </p:spPr>
      </p:pic>
      <p:sp>
        <p:nvSpPr>
          <p:cNvPr id="18" name="Shape 13"/>
          <p:cNvSpPr/>
          <p:nvPr/>
        </p:nvSpPr>
        <p:spPr>
          <a:xfrm>
            <a:off x="1325880" y="3474720"/>
            <a:ext cx="7406640" cy="777240"/>
          </a:xfrm>
          <a:prstGeom prst="rect">
            <a:avLst/>
          </a:prstGeom>
          <a:solidFill>
            <a:srgbClr val="0E1D30"/>
          </a:solidFill>
          <a:ln w="12700">
            <a:solidFill>
              <a:srgbClr val="1A3050"/>
            </a:solidFill>
            <a:prstDash val="solid"/>
          </a:ln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sp>
        <p:nvSpPr>
          <p:cNvPr id="19" name="Text 14"/>
          <p:cNvSpPr/>
          <p:nvPr/>
        </p:nvSpPr>
        <p:spPr>
          <a:xfrm>
            <a:off x="1508760" y="3511296"/>
            <a:ext cx="7132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C2C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洗練に集中したい方</a:t>
            </a:r>
            <a:endParaRPr lang="en-US" sz="1300" dirty="0"/>
          </a:p>
        </p:txBody>
      </p:sp>
      <p:sp>
        <p:nvSpPr>
          <p:cNvPr id="20" name="Text 15"/>
          <p:cNvSpPr/>
          <p:nvPr/>
        </p:nvSpPr>
        <p:spPr>
          <a:xfrm>
            <a:off x="1508760" y="3803904"/>
            <a:ext cx="7132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Gammaがスライドの構成を考えてくれるので、コンテンツの磨き上げだけに集中できます。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80F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65760" y="182880"/>
            <a:ext cx="64008" cy="502920"/>
          </a:xfrm>
          <a:prstGeom prst="rect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182880"/>
            <a:ext cx="7315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セットアップ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365760" y="777240"/>
            <a:ext cx="8412480" cy="0"/>
          </a:xfrm>
          <a:prstGeom prst="line">
            <a:avLst/>
          </a:prstGeom>
          <a:noFill/>
          <a:ln w="12700">
            <a:solidFill>
              <a:srgbClr val="1A305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005840"/>
            <a:ext cx="566928" cy="566928"/>
          </a:xfrm>
          <a:prstGeom prst="ellipse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00584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80F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649224" y="1572768"/>
            <a:ext cx="0" cy="237744"/>
          </a:xfrm>
          <a:prstGeom prst="line">
            <a:avLst/>
          </a:prstGeom>
          <a:noFill/>
          <a:ln w="19050">
            <a:solidFill>
              <a:srgbClr val="1A305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7280" y="960120"/>
            <a:ext cx="7589520" cy="640080"/>
          </a:xfrm>
          <a:prstGeom prst="rect">
            <a:avLst/>
          </a:prstGeom>
          <a:solidFill>
            <a:srgbClr val="0E1D30"/>
          </a:solidFill>
          <a:ln w="12700">
            <a:solidFill>
              <a:srgbClr val="1A3050"/>
            </a:solidFill>
            <a:prstDash val="solid"/>
          </a:ln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1280160" y="96012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無料プランあり（クレジット制、約10回の生成が可能）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65760" y="1810512"/>
            <a:ext cx="566928" cy="566928"/>
          </a:xfrm>
          <a:prstGeom prst="ellipse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" y="1810512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80F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649224" y="2377440"/>
            <a:ext cx="0" cy="237744"/>
          </a:xfrm>
          <a:prstGeom prst="line">
            <a:avLst/>
          </a:prstGeom>
          <a:noFill/>
          <a:ln w="19050">
            <a:solidFill>
              <a:srgbClr val="1A305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97280" y="1764792"/>
            <a:ext cx="7589520" cy="640080"/>
          </a:xfrm>
          <a:prstGeom prst="rect">
            <a:avLst/>
          </a:prstGeom>
          <a:solidFill>
            <a:srgbClr val="0E1D30"/>
          </a:solidFill>
          <a:ln w="12700">
            <a:solidFill>
              <a:srgbClr val="1A3050"/>
            </a:solidFill>
            <a:prstDash val="solid"/>
          </a:ln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1280160" y="1764792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無制限使用には有料プランが必要（月額約1,200円〜）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365760" y="2615184"/>
            <a:ext cx="566928" cy="566928"/>
          </a:xfrm>
          <a:prstGeom prst="ellipse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65760" y="2615184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80F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1500" dirty="0"/>
          </a:p>
        </p:txBody>
      </p:sp>
      <p:sp>
        <p:nvSpPr>
          <p:cNvPr id="18" name="Shape 16"/>
          <p:cNvSpPr/>
          <p:nvPr/>
        </p:nvSpPr>
        <p:spPr>
          <a:xfrm>
            <a:off x="649224" y="3182112"/>
            <a:ext cx="0" cy="237744"/>
          </a:xfrm>
          <a:prstGeom prst="line">
            <a:avLst/>
          </a:prstGeom>
          <a:noFill/>
          <a:ln w="19050">
            <a:solidFill>
              <a:srgbClr val="1A305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97280" y="2569464"/>
            <a:ext cx="7589520" cy="640080"/>
          </a:xfrm>
          <a:prstGeom prst="rect">
            <a:avLst/>
          </a:prstGeom>
          <a:solidFill>
            <a:srgbClr val="0E1D30"/>
          </a:solidFill>
          <a:ln w="12700">
            <a:solidFill>
              <a:srgbClr val="1A3050"/>
            </a:solidFill>
            <a:prstDash val="solid"/>
          </a:ln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1280160" y="2569464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PPTX書き出し：その他 → 書き出し → PowerPoint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365760" y="3419856"/>
            <a:ext cx="566928" cy="566928"/>
          </a:xfrm>
          <a:prstGeom prst="ellipse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65760" y="3419856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80F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</a:t>
            </a:r>
            <a:endParaRPr lang="en-US" sz="1500" dirty="0"/>
          </a:p>
        </p:txBody>
      </p:sp>
      <p:sp>
        <p:nvSpPr>
          <p:cNvPr id="23" name="Shape 21"/>
          <p:cNvSpPr/>
          <p:nvPr/>
        </p:nvSpPr>
        <p:spPr>
          <a:xfrm>
            <a:off x="1097280" y="3374136"/>
            <a:ext cx="7589520" cy="640080"/>
          </a:xfrm>
          <a:prstGeom prst="rect">
            <a:avLst/>
          </a:prstGeom>
          <a:solidFill>
            <a:srgbClr val="0E1D30"/>
          </a:solidFill>
          <a:ln w="12700">
            <a:solidFill>
              <a:srgbClr val="1A3050"/>
            </a:solidFill>
            <a:prstDash val="solid"/>
          </a:ln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1280160" y="3374136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無料プランの書き出しにはGammaのウォーターマークが入る（有料プランで解除）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80F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65760" y="182880"/>
            <a:ext cx="64008" cy="502920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1828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pptx2video対応PPTXの作り方</a:t>
            </a:r>
            <a:endParaRPr lang="en-US" sz="1900" dirty="0"/>
          </a:p>
        </p:txBody>
      </p:sp>
      <p:sp>
        <p:nvSpPr>
          <p:cNvPr id="5" name="Shape 3"/>
          <p:cNvSpPr/>
          <p:nvPr/>
        </p:nvSpPr>
        <p:spPr>
          <a:xfrm>
            <a:off x="365760" y="777240"/>
            <a:ext cx="8412480" cy="0"/>
          </a:xfrm>
          <a:prstGeom prst="line">
            <a:avLst/>
          </a:prstGeom>
          <a:noFill/>
          <a:ln w="12700">
            <a:solidFill>
              <a:srgbClr val="1A305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914400"/>
            <a:ext cx="4114800" cy="3931920"/>
          </a:xfrm>
          <a:prstGeom prst="rect">
            <a:avLst/>
          </a:prstGeom>
          <a:solidFill>
            <a:srgbClr val="0E1D30"/>
          </a:solidFill>
          <a:ln w="12700">
            <a:solidFill>
              <a:srgbClr val="1A3050"/>
            </a:solidFill>
            <a:prstDash val="solid"/>
          </a:ln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914400"/>
            <a:ext cx="4114800" cy="384048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02920" y="914400"/>
            <a:ext cx="3840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80F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Gamma → PowerPointワークフロー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02920" y="1371600"/>
            <a:ext cx="3840480" cy="3291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重要：Gammaにはナレーション用のノートワークフローがありません。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必須ステップ：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Gammaでスライドを生成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テキストを積極的にトリミング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PPTXとして書き出し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PowerPointで開く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すべてのノート＋制御行をPowerPointで記入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Gamma内でノートを追加しないこと。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663440" y="914400"/>
            <a:ext cx="4114800" cy="3931920"/>
          </a:xfrm>
          <a:prstGeom prst="rect">
            <a:avLst/>
          </a:prstGeom>
          <a:solidFill>
            <a:srgbClr val="0E1D30"/>
          </a:solidFill>
          <a:ln w="12700">
            <a:solidFill>
              <a:srgbClr val="1A3050"/>
            </a:solidFill>
            <a:prstDash val="solid"/>
          </a:ln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663440" y="914400"/>
            <a:ext cx="4114800" cy="38404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00600" y="914400"/>
            <a:ext cx="3840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80F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効果的なプロンプト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800600" y="1371600"/>
            <a:ext cx="3840480" cy="3291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毎回のプロンプトに指定すること：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スライド枚数（例：6枚）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1スライド1ポイント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最大3箇条書き/スライド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スピーカーノートを含める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例：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「リモートワークの生産性への影響を説明する6枚のプレゼンを作成。1スライド1ポイント、最大3箇条書き、各スライドにスピーカーノートを含める。」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80F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65760" y="182880"/>
            <a:ext cx="64008" cy="502920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1828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PowerPointで制御行を追加（Gamma書き出し後）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365760" y="822960"/>
            <a:ext cx="8412480" cy="347472"/>
          </a:xfrm>
          <a:prstGeom prst="rect">
            <a:avLst/>
          </a:prstGeom>
          <a:solidFill>
            <a:srgbClr val="1A1A2E"/>
          </a:solidFill>
          <a:ln w="12700">
            <a:solidFill>
              <a:srgbClr val="1A305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94360" y="932688"/>
            <a:ext cx="164592" cy="164592"/>
          </a:xfrm>
          <a:prstGeom prst="ellipse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914400" y="932688"/>
            <a:ext cx="164592" cy="164592"/>
          </a:xfrm>
          <a:prstGeom prst="ellipse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234440" y="932688"/>
            <a:ext cx="164592" cy="164592"/>
          </a:xfrm>
          <a:prstGeom prst="ellipse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828800" y="850392"/>
            <a:ext cx="5486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B8CA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notes.txt — 制御行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65760" y="1170432"/>
            <a:ext cx="8412480" cy="3017520"/>
          </a:xfrm>
          <a:prstGeom prst="rect">
            <a:avLst/>
          </a:prstGeom>
          <a:solidFill>
            <a:srgbClr val="050B12"/>
          </a:solidFill>
          <a:ln w="12700">
            <a:solidFill>
              <a:srgbClr val="1A305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94360" y="1234440"/>
            <a:ext cx="7955280" cy="2834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15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[SESSION:start id=1]</a:t>
            </a:r>
            <a:endParaRPr lang="en-US" sz="1150" dirty="0"/>
          </a:p>
          <a:p>
            <a:pPr algn="l" indent="0" marL="0">
              <a:buNone/>
            </a:pPr>
            <a:r>
              <a:rPr lang="en-US" sz="115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[HIGHLIGHT:on block=1]</a:t>
            </a:r>
            <a:endParaRPr lang="en-US" sz="1150" dirty="0"/>
          </a:p>
          <a:p>
            <a:pPr algn="l" indent="0" marL="0">
              <a:buNone/>
            </a:pPr>
            <a:r>
              <a:rPr lang="en-US" sz="115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リモートワークにより個人の集中時間が</a:t>
            </a:r>
            <a:endParaRPr lang="en-US" sz="1150" dirty="0"/>
          </a:p>
          <a:p>
            <a:pPr algn="l" indent="0" marL="0">
              <a:buNone/>
            </a:pPr>
            <a:r>
              <a:rPr lang="en-US" sz="115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最大40%増加します。</a:t>
            </a:r>
            <a:endParaRPr lang="en-US" sz="1150" dirty="0"/>
          </a:p>
          <a:p>
            <a:pPr algn="l" indent="0" marL="0">
              <a:buNone/>
            </a:pPr>
            <a:r>
              <a:rPr lang="en-US" sz="115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[PAUSE:1]</a:t>
            </a:r>
            <a:endParaRPr lang="en-US" sz="1150" dirty="0"/>
          </a:p>
          <a:p>
            <a:pPr algn="l" indent="0" marL="0">
              <a:buNone/>
            </a:pPr>
            <a:r>
              <a:rPr lang="en-US" sz="115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[HIGHLIGHT:off]</a:t>
            </a:r>
            <a:endParaRPr lang="en-US" sz="1150" dirty="0"/>
          </a:p>
          <a:p>
            <a:pPr algn="l" indent="0" marL="0">
              <a:buNone/>
            </a:pPr>
            <a:r>
              <a:rPr lang="en-US" sz="115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[SESSION:end id=1]</a:t>
            </a:r>
            <a:endParaRPr lang="en-US" sz="1150" dirty="0"/>
          </a:p>
          <a:p>
            <a:pPr algn="l" indent="0" marL="0">
              <a:buNone/>
            </a:pPr>
            <a:endParaRPr lang="en-US" sz="1150" dirty="0"/>
          </a:p>
          <a:p>
            <a:pPr algn="l" indent="0" marL="0">
              <a:buNone/>
            </a:pPr>
            <a:r>
              <a:rPr lang="en-US" sz="115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[SESSION:start id=2]</a:t>
            </a:r>
            <a:endParaRPr lang="en-US" sz="1150" dirty="0"/>
          </a:p>
          <a:p>
            <a:pPr algn="l" indent="0" marL="0">
              <a:buNone/>
            </a:pPr>
            <a:r>
              <a:rPr lang="en-US" sz="115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[HIGHLIGHT:on block=2]</a:t>
            </a:r>
            <a:endParaRPr lang="en-US" sz="1150" dirty="0"/>
          </a:p>
          <a:p>
            <a:pPr algn="l" indent="0" marL="0">
              <a:buNone/>
            </a:pPr>
            <a:r>
              <a:rPr lang="en-US" sz="115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[EMPHASIS]</a:t>
            </a:r>
            <a:endParaRPr lang="en-US" sz="1150" dirty="0"/>
          </a:p>
          <a:p>
            <a:pPr algn="l" indent="0" marL="0">
              <a:buNone/>
            </a:pPr>
            <a:r>
              <a:rPr lang="en-US" sz="115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ただし、自発的なコラボレーションは</a:t>
            </a:r>
            <a:endParaRPr lang="en-US" sz="1150" dirty="0"/>
          </a:p>
          <a:p>
            <a:pPr algn="l" indent="0" marL="0">
              <a:buNone/>
            </a:pPr>
            <a:r>
              <a:rPr lang="en-US" sz="115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意図的な構造がないと大幅に減少します。</a:t>
            </a:r>
            <a:endParaRPr lang="en-US" sz="1150" dirty="0"/>
          </a:p>
          <a:p>
            <a:pPr algn="l" indent="0" marL="0">
              <a:buNone/>
            </a:pPr>
            <a:r>
              <a:rPr lang="en-US" sz="115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[HIGHLIGHT:off]</a:t>
            </a:r>
            <a:endParaRPr lang="en-US" sz="1150" dirty="0"/>
          </a:p>
          <a:p>
            <a:pPr algn="l" indent="0" marL="0">
              <a:buNone/>
            </a:pPr>
            <a:r>
              <a:rPr lang="en-US" sz="115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[SESSION:end id=2]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365760" y="4343400"/>
            <a:ext cx="8412480" cy="502920"/>
          </a:xfrm>
          <a:prstGeom prst="rect">
            <a:avLst/>
          </a:prstGeom>
          <a:solidFill>
            <a:srgbClr val="112240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65760" y="4343400"/>
            <a:ext cx="502920" cy="50292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5760" y="43434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80F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ポイント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960120" y="434340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GammaはクリーンなPPTXを書き出します。タイトル＝block 1、メインコンテンツ＝block 2が信頼できます。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80F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65760" y="182880"/>
            <a:ext cx="64008" cy="502920"/>
          </a:xfrm>
          <a:prstGeom prst="rect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1828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このツールの限界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365760" y="777240"/>
            <a:ext cx="8412480" cy="0"/>
          </a:xfrm>
          <a:prstGeom prst="line">
            <a:avLst/>
          </a:prstGeom>
          <a:noFill/>
          <a:ln w="12700">
            <a:solidFill>
              <a:srgbClr val="1A305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914400"/>
            <a:ext cx="8412480" cy="822960"/>
          </a:xfrm>
          <a:prstGeom prst="rect">
            <a:avLst/>
          </a:prstGeom>
          <a:solidFill>
            <a:srgbClr val="0E1D30"/>
          </a:solidFill>
          <a:ln w="12700">
            <a:solidFill>
              <a:srgbClr val="F96167"/>
            </a:solidFill>
            <a:prstDash val="solid"/>
          </a:ln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914400"/>
            <a:ext cx="256032" cy="822960"/>
          </a:xfrm>
          <a:prstGeom prst="rect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77240" y="969264"/>
            <a:ext cx="7863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9616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ネイティブのノートワークフローがない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777240" y="1261872"/>
            <a:ext cx="7863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PowerPointでの後処理が必須です。このステップは省略できません。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365760" y="1874520"/>
            <a:ext cx="8412480" cy="822960"/>
          </a:xfrm>
          <a:prstGeom prst="rect">
            <a:avLst/>
          </a:prstGeom>
          <a:solidFill>
            <a:srgbClr val="0E1D30"/>
          </a:solidFill>
          <a:ln w="12700">
            <a:solidFill>
              <a:srgbClr val="F96167"/>
            </a:solidFill>
            <a:prstDash val="solid"/>
          </a:ln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65760" y="1874520"/>
            <a:ext cx="256032" cy="822960"/>
          </a:xfrm>
          <a:prstGeom prst="rect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77240" y="1929384"/>
            <a:ext cx="7863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9616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無料プランの書き出しにウォーターマーク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777240" y="2221992"/>
            <a:ext cx="7863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クリーンな書き出しには有料プランが必要です。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365760" y="2834640"/>
            <a:ext cx="8412480" cy="822960"/>
          </a:xfrm>
          <a:prstGeom prst="rect">
            <a:avLst/>
          </a:prstGeom>
          <a:solidFill>
            <a:srgbClr val="0E1D30"/>
          </a:solidFill>
          <a:ln w="12700">
            <a:solidFill>
              <a:srgbClr val="F96167"/>
            </a:solidFill>
            <a:prstDash val="solid"/>
          </a:ln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65760" y="2834640"/>
            <a:ext cx="256032" cy="822960"/>
          </a:xfrm>
          <a:prstGeom prst="rect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77240" y="2889504"/>
            <a:ext cx="7863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9616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生成品質にばらつきがある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777240" y="3182112"/>
            <a:ext cx="7863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AIの出力は必ず確認が必要です。Gammaはスライドにテキストを詰め込みすぎる傾向があります。</a:t>
            </a:r>
            <a:endParaRPr lang="en-US" sz="11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80F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217920" y="457200"/>
            <a:ext cx="2560320" cy="2560320"/>
          </a:xfrm>
          <a:prstGeom prst="ellipse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83680" y="822960"/>
            <a:ext cx="1828800" cy="18288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457200" y="457200"/>
            <a:ext cx="5486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6B8C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次のステップ</a:t>
            </a: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457200" y="914400"/>
            <a:ext cx="566928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Gammaの</a:t>
            </a:r>
            <a:endParaRPr lang="en-US" sz="3400" dirty="0"/>
          </a:p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PPTXが完成したら</a:t>
            </a:r>
            <a:endParaRPr lang="en-US" sz="3400" dirty="0"/>
          </a:p>
        </p:txBody>
      </p:sp>
      <p:sp>
        <p:nvSpPr>
          <p:cNvPr id="8" name="Text 5"/>
          <p:cNvSpPr/>
          <p:nvPr/>
        </p:nvSpPr>
        <p:spPr>
          <a:xfrm>
            <a:off x="457200" y="2651760"/>
            <a:ext cx="56692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pptx2videoにアップロードするだけで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ナレーション付き動画が自動生成されます。</a:t>
            </a:r>
            <a:endParaRPr lang="en-US" sz="1500" dirty="0"/>
          </a:p>
        </p:txBody>
      </p:sp>
      <p:sp>
        <p:nvSpPr>
          <p:cNvPr id="9" name="Shape 6"/>
          <p:cNvSpPr/>
          <p:nvPr/>
        </p:nvSpPr>
        <p:spPr>
          <a:xfrm>
            <a:off x="457200" y="3703320"/>
            <a:ext cx="3474720" cy="658368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457200" y="3703320"/>
            <a:ext cx="34747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80F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→  pptx2video.z0a.net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2026-04-03T03:00:55Z</dcterms:created>
  <dcterms:modified xsi:type="dcterms:W3CDTF">2026-04-03T03:00:55Z</dcterms:modified>
</cp:coreProperties>
</file>