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Canva ProはPPTX書き出しに必須です。書き出し後のPowerPointでの確認ステップは省略できません。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ブロック順序の確認は必須ステップです。HIGHLIGHT制御行を確定する前に必ずPowerPointで確認してください。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Canvaのノートに制御行を記入し、書き出し後にPowerPointでブロック順序を確認してください。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Canvaの課題は確認ワークフローで対処可能ですが、作業時間が増えます。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CanvaのPPTXをpptx2videoにアップロードしてください。ナレーション付きの動画が自動で生成されます。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112240"/>
          </a:solidFill>
          <a:ln w="12700">
            <a:solidFill>
              <a:srgbClr val="112240"/>
            </a:solidFill>
            <a:prstDash val="solid"/>
          </a:ln>
        </p:spPr>
      </p:sp>
      <p:sp>
        <p:nvSpPr>
          <p:cNvPr id="3" name="Shape 1"/>
          <p:cNvSpPr/>
          <p:nvPr/>
        </p:nvSpPr>
        <p:spPr>
          <a:xfrm>
            <a:off x="0" y="0"/>
            <a:ext cx="9144000" cy="64008"/>
          </a:xfrm>
          <a:prstGeom prst="rect">
            <a:avLst/>
          </a:prstGeom>
          <a:solidFill>
            <a:srgbClr val="00C2CB"/>
          </a:solidFill>
          <a:ln w="12700">
            <a:solidFill>
              <a:srgbClr val="00C2CB"/>
            </a:solidFill>
            <a:prstDash val="solid"/>
          </a:ln>
        </p:spPr>
      </p:sp>
      <p:sp>
        <p:nvSpPr>
          <p:cNvPr id="4" name="Shape 2"/>
          <p:cNvSpPr/>
          <p:nvPr/>
        </p:nvSpPr>
        <p:spPr>
          <a:xfrm>
            <a:off x="3474720" y="64008"/>
            <a:ext cx="64008" cy="5079492"/>
          </a:xfrm>
          <a:prstGeom prst="rect">
            <a:avLst/>
          </a:prstGeom>
          <a:solidFill>
            <a:srgbClr val="00C2CB"/>
          </a:solidFill>
          <a:ln w="12700">
            <a:solidFill>
              <a:srgbClr val="00C2CB"/>
            </a:solidFill>
            <a:prstDash val="solid"/>
          </a:ln>
        </p:spPr>
      </p:sp>
      <p:sp>
        <p:nvSpPr>
          <p:cNvPr id="5" name="Shape 3"/>
          <p:cNvSpPr/>
          <p:nvPr/>
        </p:nvSpPr>
        <p:spPr>
          <a:xfrm>
            <a:off x="320040" y="320040"/>
            <a:ext cx="1737360" cy="347472"/>
          </a:xfrm>
          <a:prstGeom prst="roundRect">
            <a:avLst>
              <a:gd name="adj" fmla="val 26316"/>
            </a:avLst>
          </a:prstGeom>
          <a:solidFill>
            <a:srgbClr val="00C2CB"/>
          </a:solidFill>
          <a:ln w="12700">
            <a:solidFill>
              <a:srgbClr val="00C2CB"/>
            </a:solidFill>
            <a:prstDash val="solid"/>
          </a:ln>
        </p:spPr>
      </p:sp>
      <p:sp>
        <p:nvSpPr>
          <p:cNvPr id="6" name="Text 4"/>
          <p:cNvSpPr/>
          <p:nvPr/>
        </p:nvSpPr>
        <p:spPr>
          <a:xfrm>
            <a:off x="320040" y="320040"/>
            <a:ext cx="1737360" cy="347472"/>
          </a:xfrm>
          <a:prstGeom prst="rect">
            <a:avLst/>
          </a:prstGeom>
          <a:noFill/>
          <a:ln/>
        </p:spPr>
        <p:txBody>
          <a:bodyPr wrap="square" lIns="0" tIns="0" rIns="0" bIns="0" rtlCol="0" anchor="ctr"/>
          <a:lstStyle/>
          <a:p>
            <a:pPr algn="ctr" indent="0" marL="0">
              <a:buNone/>
            </a:pPr>
            <a:r>
              <a:rPr lang="en-US" sz="1000" b="1" dirty="0">
                <a:solidFill>
                  <a:srgbClr val="080F1A"/>
                </a:solidFill>
                <a:latin typeface="Calibri" pitchFamily="34" charset="0"/>
                <a:ea typeface="Calibri" pitchFamily="34" charset="-122"/>
                <a:cs typeface="Calibri" pitchFamily="34" charset="-120"/>
              </a:rPr>
              <a:t>第3回 全6回</a:t>
            </a:r>
            <a:endParaRPr lang="en-US" sz="1000" dirty="0"/>
          </a:p>
        </p:txBody>
      </p:sp>
      <p:sp>
        <p:nvSpPr>
          <p:cNvPr id="7" name="Shape 5"/>
          <p:cNvSpPr/>
          <p:nvPr/>
        </p:nvSpPr>
        <p:spPr>
          <a:xfrm>
            <a:off x="594360" y="822960"/>
            <a:ext cx="2286000" cy="2286000"/>
          </a:xfrm>
          <a:prstGeom prst="ellipse">
            <a:avLst/>
          </a:prstGeom>
          <a:solidFill>
            <a:srgbClr val="00C2CB"/>
          </a:solidFill>
          <a:ln w="12700">
            <a:solidFill>
              <a:srgbClr val="00C2CB"/>
            </a:solidFill>
            <a:prstDash val="solid"/>
          </a:ln>
        </p:spPr>
      </p:sp>
      <p:pic>
        <p:nvPicPr>
          <p:cNvPr id="8" name="Image 0" descr="preencoded.png">    </p:cNvPr>
          <p:cNvPicPr>
            <a:picLocks noChangeAspect="1"/>
          </p:cNvPicPr>
          <p:nvPr/>
        </p:nvPicPr>
        <p:blipFill>
          <a:blip r:embed="rId1"/>
          <a:stretch>
            <a:fillRect/>
          </a:stretch>
        </p:blipFill>
        <p:spPr>
          <a:xfrm>
            <a:off x="822960" y="1005840"/>
            <a:ext cx="1828800" cy="1828800"/>
          </a:xfrm>
          <a:prstGeom prst="rect">
            <a:avLst/>
          </a:prstGeom>
        </p:spPr>
      </p:pic>
      <p:sp>
        <p:nvSpPr>
          <p:cNvPr id="9" name="Text 6"/>
          <p:cNvSpPr/>
          <p:nvPr/>
        </p:nvSpPr>
        <p:spPr>
          <a:xfrm>
            <a:off x="182880" y="4572000"/>
            <a:ext cx="3108960" cy="365760"/>
          </a:xfrm>
          <a:prstGeom prst="rect">
            <a:avLst/>
          </a:prstGeom>
          <a:noFill/>
          <a:ln/>
        </p:spPr>
        <p:txBody>
          <a:bodyPr wrap="square"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pptx2video.z0a.net</a:t>
            </a:r>
            <a:endParaRPr lang="en-US" sz="900" dirty="0"/>
          </a:p>
        </p:txBody>
      </p:sp>
      <p:sp>
        <p:nvSpPr>
          <p:cNvPr id="10" name="Text 7"/>
          <p:cNvSpPr/>
          <p:nvPr/>
        </p:nvSpPr>
        <p:spPr>
          <a:xfrm>
            <a:off x="3749040" y="502920"/>
            <a:ext cx="5212080" cy="1737360"/>
          </a:xfrm>
          <a:prstGeom prst="rect">
            <a:avLst/>
          </a:prstGeom>
          <a:noFill/>
          <a:ln/>
        </p:spPr>
        <p:txBody>
          <a:bodyPr wrap="square" rtlCol="0" anchor="t"/>
          <a:lstStyle/>
          <a:p>
            <a:pPr algn="l" indent="0" marL="0">
              <a:buNone/>
            </a:pPr>
            <a:r>
              <a:rPr lang="en-US" sz="3400" b="1" dirty="0">
                <a:solidFill>
                  <a:srgbClr val="FFFFFF"/>
                </a:solidFill>
                <a:latin typeface="Trebuchet MS" pitchFamily="34" charset="0"/>
                <a:ea typeface="Trebuchet MS" pitchFamily="34" charset="-122"/>
                <a:cs typeface="Trebuchet MS" pitchFamily="34" charset="-120"/>
              </a:rPr>
              <a:t>Canva</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デザインも含めて</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量産したい方へ</a:t>
            </a:r>
            <a:endParaRPr lang="en-US" sz="3400" dirty="0"/>
          </a:p>
        </p:txBody>
      </p:sp>
      <p:sp>
        <p:nvSpPr>
          <p:cNvPr id="11" name="Text 8"/>
          <p:cNvSpPr/>
          <p:nvPr/>
        </p:nvSpPr>
        <p:spPr>
          <a:xfrm>
            <a:off x="3749040" y="2331720"/>
            <a:ext cx="5120640" cy="640080"/>
          </a:xfrm>
          <a:prstGeom prst="rect">
            <a:avLst/>
          </a:prstGeom>
          <a:noFill/>
          <a:ln/>
        </p:spPr>
        <p:txBody>
          <a:bodyPr wrap="square" rtlCol="0" anchor="ctr"/>
          <a:lstStyle/>
          <a:p>
            <a:pPr algn="l" indent="0" marL="0">
              <a:buNone/>
            </a:pPr>
            <a:r>
              <a:rPr lang="en-US" sz="1400" dirty="0">
                <a:solidFill>
                  <a:srgbClr val="00C2CB"/>
                </a:solidFill>
                <a:latin typeface="Calibri" pitchFamily="34" charset="0"/>
                <a:ea typeface="Calibri" pitchFamily="34" charset="-122"/>
                <a:cs typeface="Calibri" pitchFamily="34" charset="-120"/>
              </a:rPr>
              <a:t>テンプレート資産でブランドを統一</a:t>
            </a:r>
            <a:endParaRPr lang="en-US" sz="1400" dirty="0"/>
          </a:p>
        </p:txBody>
      </p:sp>
      <p:sp>
        <p:nvSpPr>
          <p:cNvPr id="12" name="Shape 9"/>
          <p:cNvSpPr/>
          <p:nvPr/>
        </p:nvSpPr>
        <p:spPr>
          <a:xfrm>
            <a:off x="3749040" y="3063240"/>
            <a:ext cx="5029200" cy="0"/>
          </a:xfrm>
          <a:prstGeom prst="line">
            <a:avLst/>
          </a:prstGeom>
          <a:noFill/>
          <a:ln w="19050">
            <a:solidFill>
              <a:srgbClr val="1A3050"/>
            </a:solidFill>
            <a:prstDash val="solid"/>
          </a:ln>
        </p:spPr>
      </p:sp>
      <p:sp>
        <p:nvSpPr>
          <p:cNvPr id="13" name="Shape 10"/>
          <p:cNvSpPr/>
          <p:nvPr/>
        </p:nvSpPr>
        <p:spPr>
          <a:xfrm>
            <a:off x="374904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4" name="Text 11"/>
          <p:cNvSpPr/>
          <p:nvPr/>
        </p:nvSpPr>
        <p:spPr>
          <a:xfrm>
            <a:off x="374904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7枚</a:t>
            </a:r>
            <a:endParaRPr lang="en-US" sz="1600" dirty="0"/>
          </a:p>
        </p:txBody>
      </p:sp>
      <p:sp>
        <p:nvSpPr>
          <p:cNvPr id="15" name="Text 12"/>
          <p:cNvSpPr/>
          <p:nvPr/>
        </p:nvSpPr>
        <p:spPr>
          <a:xfrm>
            <a:off x="374904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スライド構成</a:t>
            </a:r>
            <a:endParaRPr lang="en-US" sz="900" dirty="0"/>
          </a:p>
        </p:txBody>
      </p:sp>
      <p:sp>
        <p:nvSpPr>
          <p:cNvPr id="16" name="Shape 13"/>
          <p:cNvSpPr/>
          <p:nvPr/>
        </p:nvSpPr>
        <p:spPr>
          <a:xfrm>
            <a:off x="548640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7" name="Text 14"/>
          <p:cNvSpPr/>
          <p:nvPr/>
        </p:nvSpPr>
        <p:spPr>
          <a:xfrm>
            <a:off x="548640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2言語</a:t>
            </a:r>
            <a:endParaRPr lang="en-US" sz="1600" dirty="0"/>
          </a:p>
        </p:txBody>
      </p:sp>
      <p:sp>
        <p:nvSpPr>
          <p:cNvPr id="18" name="Text 15"/>
          <p:cNvSpPr/>
          <p:nvPr/>
        </p:nvSpPr>
        <p:spPr>
          <a:xfrm>
            <a:off x="548640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EN + JA</a:t>
            </a:r>
            <a:endParaRPr lang="en-US" sz="900" dirty="0"/>
          </a:p>
        </p:txBody>
      </p:sp>
      <p:sp>
        <p:nvSpPr>
          <p:cNvPr id="19" name="Shape 16"/>
          <p:cNvSpPr/>
          <p:nvPr/>
        </p:nvSpPr>
        <p:spPr>
          <a:xfrm>
            <a:off x="722376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0" name="Text 17"/>
          <p:cNvSpPr/>
          <p:nvPr/>
        </p:nvSpPr>
        <p:spPr>
          <a:xfrm>
            <a:off x="722376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100%</a:t>
            </a:r>
            <a:endParaRPr lang="en-US" sz="1600" dirty="0"/>
          </a:p>
        </p:txBody>
      </p:sp>
      <p:sp>
        <p:nvSpPr>
          <p:cNvPr id="21" name="Text 18"/>
          <p:cNvSpPr/>
          <p:nvPr/>
        </p:nvSpPr>
        <p:spPr>
          <a:xfrm>
            <a:off x="722376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ナレーション対応</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7315200" cy="502920"/>
          </a:xfrm>
          <a:prstGeom prst="rect">
            <a:avLst/>
          </a:prstGeom>
          <a:noFill/>
          <a:ln/>
        </p:spPr>
        <p:txBody>
          <a:bodyPr wrap="square" rtlCol="0" anchor="ctr"/>
          <a:lstStyle/>
          <a:p>
            <a:pPr indent="0" marL="0">
              <a:buNone/>
            </a:pPr>
            <a:r>
              <a:rPr lang="en-US" sz="2000" b="1" dirty="0">
                <a:solidFill>
                  <a:srgbClr val="FFFFFF"/>
                </a:solidFill>
                <a:latin typeface="Trebuchet MS" pitchFamily="34" charset="0"/>
                <a:ea typeface="Trebuchet MS" pitchFamily="34" charset="-122"/>
                <a:cs typeface="Trebuchet MS" pitchFamily="34" charset="-120"/>
              </a:rPr>
              <a:t>こんな方に向いています</a:t>
            </a:r>
            <a:endParaRPr lang="en-US" sz="20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1005840"/>
            <a:ext cx="777240" cy="777240"/>
          </a:xfrm>
          <a:prstGeom prst="ellipse">
            <a:avLst/>
          </a:prstGeom>
          <a:solidFill>
            <a:srgbClr val="00C2CB"/>
          </a:solidFill>
          <a:ln w="12700">
            <a:solidFill>
              <a:srgbClr val="00C2CB"/>
            </a:solidFill>
            <a:prstDash val="solid"/>
          </a:ln>
        </p:spPr>
      </p:sp>
      <p:pic>
        <p:nvPicPr>
          <p:cNvPr id="7" name="Image 0" descr="preencoded.png">    </p:cNvPr>
          <p:cNvPicPr>
            <a:picLocks noChangeAspect="1"/>
          </p:cNvPicPr>
          <p:nvPr/>
        </p:nvPicPr>
        <p:blipFill>
          <a:blip r:embed="rId1"/>
          <a:stretch>
            <a:fillRect/>
          </a:stretch>
        </p:blipFill>
        <p:spPr>
          <a:xfrm>
            <a:off x="493776" y="1133856"/>
            <a:ext cx="521208" cy="521208"/>
          </a:xfrm>
          <a:prstGeom prst="rect">
            <a:avLst/>
          </a:prstGeom>
        </p:spPr>
      </p:pic>
      <p:sp>
        <p:nvSpPr>
          <p:cNvPr id="8" name="Shape 5"/>
          <p:cNvSpPr/>
          <p:nvPr/>
        </p:nvSpPr>
        <p:spPr>
          <a:xfrm>
            <a:off x="1325880" y="100584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9" name="Text 6"/>
          <p:cNvSpPr/>
          <p:nvPr/>
        </p:nvSpPr>
        <p:spPr>
          <a:xfrm>
            <a:off x="1508760" y="104241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多くのプレゼンを一貫したビジュアルで作る必要がある方</a:t>
            </a:r>
            <a:endParaRPr lang="en-US" sz="1300" dirty="0"/>
          </a:p>
        </p:txBody>
      </p:sp>
      <p:sp>
        <p:nvSpPr>
          <p:cNvPr id="10" name="Text 7"/>
          <p:cNvSpPr/>
          <p:nvPr/>
        </p:nvSpPr>
        <p:spPr>
          <a:xfrm>
            <a:off x="1508760" y="133502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Canvaのテンプレートライブラリとブランドキットで、複数デッキにわたる視覚的な一貫性を維持できます。</a:t>
            </a:r>
            <a:endParaRPr lang="en-US" sz="1200" dirty="0"/>
          </a:p>
        </p:txBody>
      </p:sp>
      <p:sp>
        <p:nvSpPr>
          <p:cNvPr id="11" name="Shape 8"/>
          <p:cNvSpPr/>
          <p:nvPr/>
        </p:nvSpPr>
        <p:spPr>
          <a:xfrm>
            <a:off x="365760" y="2240280"/>
            <a:ext cx="777240" cy="777240"/>
          </a:xfrm>
          <a:prstGeom prst="ellipse">
            <a:avLst/>
          </a:prstGeom>
          <a:solidFill>
            <a:srgbClr val="00C2CB"/>
          </a:solidFill>
          <a:ln w="12700">
            <a:solidFill>
              <a:srgbClr val="00C2CB"/>
            </a:solidFill>
            <a:prstDash val="solid"/>
          </a:ln>
        </p:spPr>
      </p:sp>
      <p:pic>
        <p:nvPicPr>
          <p:cNvPr id="12" name="Image 1" descr="preencoded.png">    </p:cNvPr>
          <p:cNvPicPr>
            <a:picLocks noChangeAspect="1"/>
          </p:cNvPicPr>
          <p:nvPr/>
        </p:nvPicPr>
        <p:blipFill>
          <a:blip r:embed="rId2"/>
          <a:stretch>
            <a:fillRect/>
          </a:stretch>
        </p:blipFill>
        <p:spPr>
          <a:xfrm>
            <a:off x="493776" y="2368296"/>
            <a:ext cx="521208" cy="521208"/>
          </a:xfrm>
          <a:prstGeom prst="rect">
            <a:avLst/>
          </a:prstGeom>
        </p:spPr>
      </p:pic>
      <p:sp>
        <p:nvSpPr>
          <p:cNvPr id="13" name="Shape 9"/>
          <p:cNvSpPr/>
          <p:nvPr/>
        </p:nvSpPr>
        <p:spPr>
          <a:xfrm>
            <a:off x="1325880" y="224028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4" name="Text 10"/>
          <p:cNvSpPr/>
          <p:nvPr/>
        </p:nvSpPr>
        <p:spPr>
          <a:xfrm>
            <a:off x="1508760" y="227685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ブランドカラーやスタイルガイドがある方</a:t>
            </a:r>
            <a:endParaRPr lang="en-US" sz="1300" dirty="0"/>
          </a:p>
        </p:txBody>
      </p:sp>
      <p:sp>
        <p:nvSpPr>
          <p:cNvPr id="15" name="Text 11"/>
          <p:cNvSpPr/>
          <p:nvPr/>
        </p:nvSpPr>
        <p:spPr>
          <a:xfrm>
            <a:off x="1508760" y="256946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ブランドキットにより、すべてのスライドがブランドアイデンティティと一致します。ゼロからのスタート不要。</a:t>
            </a:r>
            <a:endParaRPr lang="en-US" sz="1200" dirty="0"/>
          </a:p>
        </p:txBody>
      </p:sp>
      <p:sp>
        <p:nvSpPr>
          <p:cNvPr id="16" name="Shape 12"/>
          <p:cNvSpPr/>
          <p:nvPr/>
        </p:nvSpPr>
        <p:spPr>
          <a:xfrm>
            <a:off x="365760" y="3474720"/>
            <a:ext cx="777240" cy="777240"/>
          </a:xfrm>
          <a:prstGeom prst="ellipse">
            <a:avLst/>
          </a:prstGeom>
          <a:solidFill>
            <a:srgbClr val="00C2CB"/>
          </a:solidFill>
          <a:ln w="12700">
            <a:solidFill>
              <a:srgbClr val="00C2CB"/>
            </a:solidFill>
            <a:prstDash val="solid"/>
          </a:ln>
        </p:spPr>
      </p:sp>
      <p:pic>
        <p:nvPicPr>
          <p:cNvPr id="17" name="Image 2" descr="preencoded.png">    </p:cNvPr>
          <p:cNvPicPr>
            <a:picLocks noChangeAspect="1"/>
          </p:cNvPicPr>
          <p:nvPr/>
        </p:nvPicPr>
        <p:blipFill>
          <a:blip r:embed="rId3"/>
          <a:stretch>
            <a:fillRect/>
          </a:stretch>
        </p:blipFill>
        <p:spPr>
          <a:xfrm>
            <a:off x="493776" y="3602736"/>
            <a:ext cx="521208" cy="521208"/>
          </a:xfrm>
          <a:prstGeom prst="rect">
            <a:avLst/>
          </a:prstGeom>
        </p:spPr>
      </p:pic>
      <p:sp>
        <p:nvSpPr>
          <p:cNvPr id="18" name="Shape 13"/>
          <p:cNvSpPr/>
          <p:nvPr/>
        </p:nvSpPr>
        <p:spPr>
          <a:xfrm>
            <a:off x="1325880" y="347472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9" name="Text 14"/>
          <p:cNvSpPr/>
          <p:nvPr/>
        </p:nvSpPr>
        <p:spPr>
          <a:xfrm>
            <a:off x="1508760" y="351129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量が品質より重要な場面</a:t>
            </a:r>
            <a:endParaRPr lang="en-US" sz="1300" dirty="0"/>
          </a:p>
        </p:txBody>
      </p:sp>
      <p:sp>
        <p:nvSpPr>
          <p:cNvPr id="20" name="Text 15"/>
          <p:cNvSpPr/>
          <p:nvPr/>
        </p:nvSpPr>
        <p:spPr>
          <a:xfrm>
            <a:off x="1508760" y="380390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完璧な1本よりも見栄えの良い10本が必要なとき、Canvaが最適な選択です。</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96167"/>
          </a:solidFill>
          <a:ln w="12700">
            <a:solidFill>
              <a:srgbClr val="F96167"/>
            </a:solidFill>
            <a:prstDash val="solid"/>
          </a:ln>
        </p:spPr>
      </p:sp>
      <p:sp>
        <p:nvSpPr>
          <p:cNvPr id="3" name="Shape 1"/>
          <p:cNvSpPr/>
          <p:nvPr/>
        </p:nvSpPr>
        <p:spPr>
          <a:xfrm>
            <a:off x="365760" y="182880"/>
            <a:ext cx="64008" cy="502920"/>
          </a:xfrm>
          <a:prstGeom prst="rect">
            <a:avLst/>
          </a:prstGeom>
          <a:solidFill>
            <a:srgbClr val="F96167"/>
          </a:solidFill>
          <a:ln w="12700">
            <a:solidFill>
              <a:srgbClr val="F96167"/>
            </a:solidFill>
            <a:prstDash val="solid"/>
          </a:ln>
        </p:spPr>
      </p:sp>
      <p:sp>
        <p:nvSpPr>
          <p:cNvPr id="4" name="Text 2"/>
          <p:cNvSpPr/>
          <p:nvPr/>
        </p:nvSpPr>
        <p:spPr>
          <a:xfrm>
            <a:off x="548640" y="182880"/>
            <a:ext cx="7315200" cy="502920"/>
          </a:xfrm>
          <a:prstGeom prst="rect">
            <a:avLst/>
          </a:prstGeom>
          <a:noFill/>
          <a:ln/>
        </p:spPr>
        <p:txBody>
          <a:bodyPr wrap="square"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セットアップ</a:t>
            </a:r>
            <a:endParaRPr lang="en-US" sz="22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1005840"/>
            <a:ext cx="566928" cy="566928"/>
          </a:xfrm>
          <a:prstGeom prst="ellipse">
            <a:avLst/>
          </a:prstGeom>
          <a:solidFill>
            <a:srgbClr val="F96167"/>
          </a:solidFill>
          <a:ln w="12700">
            <a:solidFill>
              <a:srgbClr val="F96167"/>
            </a:solidFill>
            <a:prstDash val="solid"/>
          </a:ln>
        </p:spPr>
      </p:sp>
      <p:sp>
        <p:nvSpPr>
          <p:cNvPr id="7" name="Text 5"/>
          <p:cNvSpPr/>
          <p:nvPr/>
        </p:nvSpPr>
        <p:spPr>
          <a:xfrm>
            <a:off x="365760" y="1005840"/>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1</a:t>
            </a:r>
            <a:endParaRPr lang="en-US" sz="1500" dirty="0"/>
          </a:p>
        </p:txBody>
      </p:sp>
      <p:sp>
        <p:nvSpPr>
          <p:cNvPr id="8" name="Shape 6"/>
          <p:cNvSpPr/>
          <p:nvPr/>
        </p:nvSpPr>
        <p:spPr>
          <a:xfrm>
            <a:off x="649224" y="1572768"/>
            <a:ext cx="0" cy="237744"/>
          </a:xfrm>
          <a:prstGeom prst="line">
            <a:avLst/>
          </a:prstGeom>
          <a:noFill/>
          <a:ln w="19050">
            <a:solidFill>
              <a:srgbClr val="1A3050"/>
            </a:solidFill>
            <a:prstDash val="solid"/>
          </a:ln>
        </p:spPr>
      </p:sp>
      <p:sp>
        <p:nvSpPr>
          <p:cNvPr id="9" name="Shape 7"/>
          <p:cNvSpPr/>
          <p:nvPr/>
        </p:nvSpPr>
        <p:spPr>
          <a:xfrm>
            <a:off x="1097280" y="960120"/>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0" name="Text 8"/>
          <p:cNvSpPr/>
          <p:nvPr/>
        </p:nvSpPr>
        <p:spPr>
          <a:xfrm>
            <a:off x="1280160" y="960120"/>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無料プランあり。ただしPPTX書き出しにはCanva Pro（月額約1,500円）が必要</a:t>
            </a:r>
            <a:endParaRPr lang="en-US" sz="1300" dirty="0"/>
          </a:p>
        </p:txBody>
      </p:sp>
      <p:sp>
        <p:nvSpPr>
          <p:cNvPr id="11" name="Shape 9"/>
          <p:cNvSpPr/>
          <p:nvPr/>
        </p:nvSpPr>
        <p:spPr>
          <a:xfrm>
            <a:off x="365760" y="1810512"/>
            <a:ext cx="566928" cy="566928"/>
          </a:xfrm>
          <a:prstGeom prst="ellipse">
            <a:avLst/>
          </a:prstGeom>
          <a:solidFill>
            <a:srgbClr val="F96167"/>
          </a:solidFill>
          <a:ln w="12700">
            <a:solidFill>
              <a:srgbClr val="F96167"/>
            </a:solidFill>
            <a:prstDash val="solid"/>
          </a:ln>
        </p:spPr>
      </p:sp>
      <p:sp>
        <p:nvSpPr>
          <p:cNvPr id="12" name="Text 10"/>
          <p:cNvSpPr/>
          <p:nvPr/>
        </p:nvSpPr>
        <p:spPr>
          <a:xfrm>
            <a:off x="365760" y="1810512"/>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2</a:t>
            </a:r>
            <a:endParaRPr lang="en-US" sz="1500" dirty="0"/>
          </a:p>
        </p:txBody>
      </p:sp>
      <p:sp>
        <p:nvSpPr>
          <p:cNvPr id="13" name="Shape 11"/>
          <p:cNvSpPr/>
          <p:nvPr/>
        </p:nvSpPr>
        <p:spPr>
          <a:xfrm>
            <a:off x="649224" y="2377440"/>
            <a:ext cx="0" cy="237744"/>
          </a:xfrm>
          <a:prstGeom prst="line">
            <a:avLst/>
          </a:prstGeom>
          <a:noFill/>
          <a:ln w="19050">
            <a:solidFill>
              <a:srgbClr val="1A3050"/>
            </a:solidFill>
            <a:prstDash val="solid"/>
          </a:ln>
        </p:spPr>
      </p:sp>
      <p:sp>
        <p:nvSpPr>
          <p:cNvPr id="14" name="Shape 12"/>
          <p:cNvSpPr/>
          <p:nvPr/>
        </p:nvSpPr>
        <p:spPr>
          <a:xfrm>
            <a:off x="1097280" y="1764792"/>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5" name="Text 13"/>
          <p:cNvSpPr/>
          <p:nvPr/>
        </p:nvSpPr>
        <p:spPr>
          <a:xfrm>
            <a:off x="1280160" y="1764792"/>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canva.comにサインアップし、「プレゼンテーション」を選択</a:t>
            </a:r>
            <a:endParaRPr lang="en-US" sz="1300" dirty="0"/>
          </a:p>
        </p:txBody>
      </p:sp>
      <p:sp>
        <p:nvSpPr>
          <p:cNvPr id="16" name="Shape 14"/>
          <p:cNvSpPr/>
          <p:nvPr/>
        </p:nvSpPr>
        <p:spPr>
          <a:xfrm>
            <a:off x="365760" y="2615184"/>
            <a:ext cx="566928" cy="566928"/>
          </a:xfrm>
          <a:prstGeom prst="ellipse">
            <a:avLst/>
          </a:prstGeom>
          <a:solidFill>
            <a:srgbClr val="F96167"/>
          </a:solidFill>
          <a:ln w="12700">
            <a:solidFill>
              <a:srgbClr val="F96167"/>
            </a:solidFill>
            <a:prstDash val="solid"/>
          </a:ln>
        </p:spPr>
      </p:sp>
      <p:sp>
        <p:nvSpPr>
          <p:cNvPr id="17" name="Text 15"/>
          <p:cNvSpPr/>
          <p:nvPr/>
        </p:nvSpPr>
        <p:spPr>
          <a:xfrm>
            <a:off x="365760" y="2615184"/>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3</a:t>
            </a:r>
            <a:endParaRPr lang="en-US" sz="1500" dirty="0"/>
          </a:p>
        </p:txBody>
      </p:sp>
      <p:sp>
        <p:nvSpPr>
          <p:cNvPr id="18" name="Shape 16"/>
          <p:cNvSpPr/>
          <p:nvPr/>
        </p:nvSpPr>
        <p:spPr>
          <a:xfrm>
            <a:off x="649224" y="3182112"/>
            <a:ext cx="0" cy="237744"/>
          </a:xfrm>
          <a:prstGeom prst="line">
            <a:avLst/>
          </a:prstGeom>
          <a:noFill/>
          <a:ln w="19050">
            <a:solidFill>
              <a:srgbClr val="1A3050"/>
            </a:solidFill>
            <a:prstDash val="solid"/>
          </a:ln>
        </p:spPr>
      </p:sp>
      <p:sp>
        <p:nvSpPr>
          <p:cNvPr id="19" name="Shape 17"/>
          <p:cNvSpPr/>
          <p:nvPr/>
        </p:nvSpPr>
        <p:spPr>
          <a:xfrm>
            <a:off x="1097280" y="2569464"/>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0" name="Text 18"/>
          <p:cNvSpPr/>
          <p:nvPr/>
        </p:nvSpPr>
        <p:spPr>
          <a:xfrm>
            <a:off x="1280160" y="2569464"/>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PPTX書き出し：共有 → ダウンロード → PowerPoint（.pptx）</a:t>
            </a:r>
            <a:endParaRPr lang="en-US" sz="1300" dirty="0"/>
          </a:p>
        </p:txBody>
      </p:sp>
      <p:sp>
        <p:nvSpPr>
          <p:cNvPr id="21" name="Shape 19"/>
          <p:cNvSpPr/>
          <p:nvPr/>
        </p:nvSpPr>
        <p:spPr>
          <a:xfrm>
            <a:off x="365760" y="3419856"/>
            <a:ext cx="566928" cy="566928"/>
          </a:xfrm>
          <a:prstGeom prst="ellipse">
            <a:avLst/>
          </a:prstGeom>
          <a:solidFill>
            <a:srgbClr val="F96167"/>
          </a:solidFill>
          <a:ln w="12700">
            <a:solidFill>
              <a:srgbClr val="F96167"/>
            </a:solidFill>
            <a:prstDash val="solid"/>
          </a:ln>
        </p:spPr>
      </p:sp>
      <p:sp>
        <p:nvSpPr>
          <p:cNvPr id="22" name="Text 20"/>
          <p:cNvSpPr/>
          <p:nvPr/>
        </p:nvSpPr>
        <p:spPr>
          <a:xfrm>
            <a:off x="365760" y="3419856"/>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4</a:t>
            </a:r>
            <a:endParaRPr lang="en-US" sz="1500" dirty="0"/>
          </a:p>
        </p:txBody>
      </p:sp>
      <p:sp>
        <p:nvSpPr>
          <p:cNvPr id="23" name="Shape 21"/>
          <p:cNvSpPr/>
          <p:nvPr/>
        </p:nvSpPr>
        <p:spPr>
          <a:xfrm>
            <a:off x="1097280" y="3374136"/>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4" name="Text 22"/>
          <p:cNvSpPr/>
          <p:nvPr/>
        </p:nvSpPr>
        <p:spPr>
          <a:xfrm>
            <a:off x="1280160" y="3374136"/>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書き出し後、PowerPointでノートとブロック順序を必ず確認</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1900" b="1" dirty="0">
                <a:solidFill>
                  <a:srgbClr val="FFFFFF"/>
                </a:solidFill>
                <a:latin typeface="Trebuchet MS" pitchFamily="34" charset="0"/>
                <a:ea typeface="Trebuchet MS" pitchFamily="34" charset="-122"/>
                <a:cs typeface="Trebuchet MS" pitchFamily="34" charset="-120"/>
              </a:rPr>
              <a:t>pptx2video対応PPTXの作り方</a:t>
            </a:r>
            <a:endParaRPr lang="en-US" sz="19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914400"/>
            <a:ext cx="4114800" cy="393192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7" name="Shape 5"/>
          <p:cNvSpPr/>
          <p:nvPr/>
        </p:nvSpPr>
        <p:spPr>
          <a:xfrm>
            <a:off x="365760" y="914400"/>
            <a:ext cx="4114800" cy="384048"/>
          </a:xfrm>
          <a:prstGeom prst="rect">
            <a:avLst/>
          </a:prstGeom>
          <a:solidFill>
            <a:srgbClr val="00C2CB"/>
          </a:solidFill>
          <a:ln w="12700">
            <a:solidFill>
              <a:srgbClr val="00C2CB"/>
            </a:solidFill>
            <a:prstDash val="solid"/>
          </a:ln>
        </p:spPr>
      </p:sp>
      <p:sp>
        <p:nvSpPr>
          <p:cNvPr id="8" name="Text 6"/>
          <p:cNvSpPr/>
          <p:nvPr/>
        </p:nvSpPr>
        <p:spPr>
          <a:xfrm>
            <a:off x="502920" y="914400"/>
            <a:ext cx="3840480" cy="384048"/>
          </a:xfrm>
          <a:prstGeom prst="rect">
            <a:avLst/>
          </a:prstGeom>
          <a:noFill/>
          <a:ln/>
        </p:spPr>
        <p:txBody>
          <a:bodyPr wrap="square" lIns="0" tIns="0" rIns="0" bIns="0" rtlCol="0" anchor="ctr"/>
          <a:lstStyle/>
          <a:p>
            <a:pPr indent="0" marL="0">
              <a:buNone/>
            </a:pPr>
            <a:r>
              <a:rPr lang="en-US" sz="1200" b="1" dirty="0">
                <a:solidFill>
                  <a:srgbClr val="080F1A"/>
                </a:solidFill>
                <a:latin typeface="Trebuchet MS" pitchFamily="34" charset="0"/>
                <a:ea typeface="Trebuchet MS" pitchFamily="34" charset="-122"/>
                <a:cs typeface="Trebuchet MS" pitchFamily="34" charset="-120"/>
              </a:rPr>
              <a:t>スライド構成＋ブロック順序の警告</a:t>
            </a:r>
            <a:endParaRPr lang="en-US" sz="1200" dirty="0"/>
          </a:p>
        </p:txBody>
      </p:sp>
      <p:sp>
        <p:nvSpPr>
          <p:cNvPr id="9" name="Text 7"/>
          <p:cNvSpPr/>
          <p:nvPr/>
        </p:nvSpPr>
        <p:spPr>
          <a:xfrm>
            <a:off x="502920" y="1371600"/>
            <a:ext cx="3840480" cy="3291840"/>
          </a:xfrm>
          <a:prstGeom prst="rect">
            <a:avLst/>
          </a:prstGeom>
          <a:noFill/>
          <a:ln/>
        </p:spPr>
        <p:txBody>
          <a:bodyPr wrap="square" rtlCol="0" anchor="t"/>
          <a:lstStyle/>
          <a:p>
            <a:pPr indent="0" marL="0">
              <a:buNone/>
            </a:pPr>
            <a:r>
              <a:rPr lang="en-US" sz="1200" dirty="0">
                <a:solidFill>
                  <a:srgbClr val="D6E4F0"/>
                </a:solidFill>
                <a:latin typeface="Calibri" pitchFamily="34" charset="0"/>
                <a:ea typeface="Calibri" pitchFamily="34" charset="-122"/>
                <a:cs typeface="Calibri" pitchFamily="34" charset="-120"/>
              </a:rPr>
              <a:t>テンプレートを選んでからコンテンツを置き換えます。</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 重要：Canvaは装飾要素をテキストブロックとして書き出すことがあります。これによりブロック番号がずれます。</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書き出し後に必ずPowerPointの選択ウィンドウでブロック順序を確認してから制御行を確定してください。</a:t>
            </a:r>
            <a:endParaRPr lang="en-US" sz="1200" dirty="0"/>
          </a:p>
        </p:txBody>
      </p:sp>
      <p:sp>
        <p:nvSpPr>
          <p:cNvPr id="10" name="Shape 8"/>
          <p:cNvSpPr/>
          <p:nvPr/>
        </p:nvSpPr>
        <p:spPr>
          <a:xfrm>
            <a:off x="4663440" y="914400"/>
            <a:ext cx="4114800" cy="393192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1" name="Shape 9"/>
          <p:cNvSpPr/>
          <p:nvPr/>
        </p:nvSpPr>
        <p:spPr>
          <a:xfrm>
            <a:off x="4663440" y="914400"/>
            <a:ext cx="4114800" cy="384048"/>
          </a:xfrm>
          <a:prstGeom prst="rect">
            <a:avLst/>
          </a:prstGeom>
          <a:solidFill>
            <a:srgbClr val="F5A623"/>
          </a:solidFill>
          <a:ln w="12700">
            <a:solidFill>
              <a:srgbClr val="F5A623"/>
            </a:solidFill>
            <a:prstDash val="solid"/>
          </a:ln>
        </p:spPr>
      </p:sp>
      <p:sp>
        <p:nvSpPr>
          <p:cNvPr id="12" name="Text 10"/>
          <p:cNvSpPr/>
          <p:nvPr/>
        </p:nvSpPr>
        <p:spPr>
          <a:xfrm>
            <a:off x="4800600" y="914400"/>
            <a:ext cx="3840480" cy="384048"/>
          </a:xfrm>
          <a:prstGeom prst="rect">
            <a:avLst/>
          </a:prstGeom>
          <a:noFill/>
          <a:ln/>
        </p:spPr>
        <p:txBody>
          <a:bodyPr wrap="square" lIns="0" tIns="0" rIns="0" bIns="0" rtlCol="0" anchor="ctr"/>
          <a:lstStyle/>
          <a:p>
            <a:pPr indent="0" marL="0">
              <a:buNone/>
            </a:pPr>
            <a:r>
              <a:rPr lang="en-US" sz="1200" b="1" dirty="0">
                <a:solidFill>
                  <a:srgbClr val="080F1A"/>
                </a:solidFill>
                <a:latin typeface="Trebuchet MS" pitchFamily="34" charset="0"/>
                <a:ea typeface="Trebuchet MS" pitchFamily="34" charset="-122"/>
                <a:cs typeface="Trebuchet MS" pitchFamily="34" charset="-120"/>
              </a:rPr>
              <a:t>推奨ワークフロー</a:t>
            </a:r>
            <a:endParaRPr lang="en-US" sz="1200" dirty="0"/>
          </a:p>
        </p:txBody>
      </p:sp>
      <p:sp>
        <p:nvSpPr>
          <p:cNvPr id="13" name="Text 11"/>
          <p:cNvSpPr/>
          <p:nvPr/>
        </p:nvSpPr>
        <p:spPr>
          <a:xfrm>
            <a:off x="4800600" y="1371600"/>
            <a:ext cx="3840480" cy="3291840"/>
          </a:xfrm>
          <a:prstGeom prst="rect">
            <a:avLst/>
          </a:prstGeom>
          <a:noFill/>
          <a:ln/>
        </p:spPr>
        <p:txBody>
          <a:bodyPr wrap="square" rtlCol="0" anchor="t"/>
          <a:lstStyle/>
          <a:p>
            <a:pPr indent="0" marL="0">
              <a:buNone/>
            </a:pPr>
            <a:r>
              <a:rPr lang="en-US" sz="1200" dirty="0">
                <a:solidFill>
                  <a:srgbClr val="D6E4F0"/>
                </a:solidFill>
                <a:latin typeface="Calibri" pitchFamily="34" charset="0"/>
                <a:ea typeface="Calibri" pitchFamily="34" charset="-122"/>
                <a:cs typeface="Calibri" pitchFamily="34" charset="-120"/>
              </a:rPr>
              <a:t>1. Canvaでデザイン</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2. PPTXとして書き出し</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3. PowerPointで開く</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4. ノートペインを確認・編集</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5. 選択ウィンドウでブロック順序を確認</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6. ずれていれば制御行を調整</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7. pptx2videoにアップロード</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1800" b="1" dirty="0">
                <a:solidFill>
                  <a:srgbClr val="FFFFFF"/>
                </a:solidFill>
                <a:latin typeface="Trebuchet MS" pitchFamily="34" charset="0"/>
                <a:ea typeface="Trebuchet MS" pitchFamily="34" charset="-122"/>
                <a:cs typeface="Trebuchet MS" pitchFamily="34" charset="-120"/>
              </a:rPr>
              <a:t>Canvaのノートに制御行を記入</a:t>
            </a:r>
            <a:endParaRPr lang="en-US" sz="1800" dirty="0"/>
          </a:p>
        </p:txBody>
      </p:sp>
      <p:sp>
        <p:nvSpPr>
          <p:cNvPr id="5" name="Shape 3"/>
          <p:cNvSpPr/>
          <p:nvPr/>
        </p:nvSpPr>
        <p:spPr>
          <a:xfrm>
            <a:off x="365760" y="822960"/>
            <a:ext cx="8412480" cy="347472"/>
          </a:xfrm>
          <a:prstGeom prst="rect">
            <a:avLst/>
          </a:prstGeom>
          <a:solidFill>
            <a:srgbClr val="1A1A2E"/>
          </a:solidFill>
          <a:ln w="12700">
            <a:solidFill>
              <a:srgbClr val="1A3050"/>
            </a:solidFill>
            <a:prstDash val="solid"/>
          </a:ln>
        </p:spPr>
      </p:sp>
      <p:sp>
        <p:nvSpPr>
          <p:cNvPr id="6" name="Shape 4"/>
          <p:cNvSpPr/>
          <p:nvPr/>
        </p:nvSpPr>
        <p:spPr>
          <a:xfrm>
            <a:off x="594360" y="932688"/>
            <a:ext cx="164592" cy="164592"/>
          </a:xfrm>
          <a:prstGeom prst="ellipse">
            <a:avLst/>
          </a:prstGeom>
          <a:solidFill>
            <a:srgbClr val="F96167"/>
          </a:solidFill>
          <a:ln w="12700">
            <a:solidFill>
              <a:srgbClr val="F96167"/>
            </a:solidFill>
            <a:prstDash val="solid"/>
          </a:ln>
        </p:spPr>
      </p:sp>
      <p:sp>
        <p:nvSpPr>
          <p:cNvPr id="7" name="Shape 5"/>
          <p:cNvSpPr/>
          <p:nvPr/>
        </p:nvSpPr>
        <p:spPr>
          <a:xfrm>
            <a:off x="914400" y="932688"/>
            <a:ext cx="164592" cy="164592"/>
          </a:xfrm>
          <a:prstGeom prst="ellipse">
            <a:avLst/>
          </a:prstGeom>
          <a:solidFill>
            <a:srgbClr val="F5A623"/>
          </a:solidFill>
          <a:ln w="12700">
            <a:solidFill>
              <a:srgbClr val="F5A623"/>
            </a:solidFill>
            <a:prstDash val="solid"/>
          </a:ln>
        </p:spPr>
      </p:sp>
      <p:sp>
        <p:nvSpPr>
          <p:cNvPr id="8" name="Shape 6"/>
          <p:cNvSpPr/>
          <p:nvPr/>
        </p:nvSpPr>
        <p:spPr>
          <a:xfrm>
            <a:off x="1234440" y="932688"/>
            <a:ext cx="164592" cy="164592"/>
          </a:xfrm>
          <a:prstGeom prst="ellipse">
            <a:avLst/>
          </a:prstGeom>
          <a:solidFill>
            <a:srgbClr val="00C2CB"/>
          </a:solidFill>
          <a:ln w="12700">
            <a:solidFill>
              <a:srgbClr val="00C2CB"/>
            </a:solidFill>
            <a:prstDash val="solid"/>
          </a:ln>
        </p:spPr>
      </p:sp>
      <p:sp>
        <p:nvSpPr>
          <p:cNvPr id="9" name="Text 7"/>
          <p:cNvSpPr/>
          <p:nvPr/>
        </p:nvSpPr>
        <p:spPr>
          <a:xfrm>
            <a:off x="1828800" y="850392"/>
            <a:ext cx="5486400" cy="292608"/>
          </a:xfrm>
          <a:prstGeom prst="rect">
            <a:avLst/>
          </a:prstGeom>
          <a:noFill/>
          <a:ln/>
        </p:spPr>
        <p:txBody>
          <a:bodyPr wrap="square" lIns="0" tIns="0" rIns="0" bIns="0" rtlCol="0" anchor="ctr"/>
          <a:lstStyle/>
          <a:p>
            <a:pPr algn="ctr" indent="0" marL="0">
              <a:buNone/>
            </a:pPr>
            <a:r>
              <a:rPr lang="en-US" sz="1000" dirty="0">
                <a:solidFill>
                  <a:srgbClr val="6B8CAE"/>
                </a:solidFill>
                <a:latin typeface="Consolas" pitchFamily="34" charset="0"/>
                <a:ea typeface="Consolas" pitchFamily="34" charset="-122"/>
                <a:cs typeface="Consolas" pitchFamily="34" charset="-120"/>
              </a:rPr>
              <a:t>notes.txt — 制御行</a:t>
            </a:r>
            <a:endParaRPr lang="en-US" sz="1000" dirty="0"/>
          </a:p>
        </p:txBody>
      </p:sp>
      <p:sp>
        <p:nvSpPr>
          <p:cNvPr id="10" name="Shape 8"/>
          <p:cNvSpPr/>
          <p:nvPr/>
        </p:nvSpPr>
        <p:spPr>
          <a:xfrm>
            <a:off x="365760" y="1170432"/>
            <a:ext cx="8412480" cy="3017520"/>
          </a:xfrm>
          <a:prstGeom prst="rect">
            <a:avLst/>
          </a:prstGeom>
          <a:solidFill>
            <a:srgbClr val="050B12"/>
          </a:solidFill>
          <a:ln w="12700">
            <a:solidFill>
              <a:srgbClr val="1A3050"/>
            </a:solidFill>
            <a:prstDash val="solid"/>
          </a:ln>
        </p:spPr>
      </p:sp>
      <p:sp>
        <p:nvSpPr>
          <p:cNvPr id="11" name="Text 9"/>
          <p:cNvSpPr/>
          <p:nvPr/>
        </p:nvSpPr>
        <p:spPr>
          <a:xfrm>
            <a:off x="594360" y="1234440"/>
            <a:ext cx="7955280" cy="2834640"/>
          </a:xfrm>
          <a:prstGeom prst="rect">
            <a:avLst/>
          </a:prstGeom>
          <a:noFill/>
          <a:ln/>
        </p:spPr>
        <p:txBody>
          <a:bodyPr wrap="square" rtlCol="0" anchor="t"/>
          <a:lstStyle/>
          <a:p>
            <a:pPr algn="l" indent="0" marL="0">
              <a:buNone/>
            </a:pPr>
            <a:r>
              <a:rPr lang="en-US" sz="1150" dirty="0">
                <a:solidFill>
                  <a:srgbClr val="9ECBFF"/>
                </a:solidFill>
                <a:latin typeface="Consolas" pitchFamily="34" charset="0"/>
                <a:ea typeface="Consolas" pitchFamily="34" charset="-122"/>
                <a:cs typeface="Consolas" pitchFamily="34" charset="-120"/>
              </a:rPr>
              <a:t>[SESSION:start id=1]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[HIGHLIGHT:on block=1]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このセクションでは私たちのブランド価値をご紹介します。</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[PAUSE:1]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[HIGHLIGHT:off]</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[SESSION:end id=1]</a:t>
            </a:r>
            <a:endParaRPr lang="en-US" sz="1150" dirty="0"/>
          </a:p>
          <a:p>
            <a:pPr algn="l" indent="0" marL="0">
              <a:buNone/>
            </a:pP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[SESSION:start id=2]</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[HIGHLIGHT:on block=2]</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[EMPHASIS]</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この3つの価値観がチームのすべての判断の基盤です。</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[HIGHLIGHT:off]</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[SESSION:end id=2]</a:t>
            </a:r>
            <a:endParaRPr lang="en-US" sz="1150" dirty="0"/>
          </a:p>
          <a:p>
            <a:pPr algn="l" indent="0" marL="0">
              <a:buNone/>
            </a:pP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 警告：書き出し後にPowerPointの選択ウィンドウで</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 ブロック番号を必ず確認してから制御行を確定すること。</a:t>
            </a:r>
            <a:endParaRPr lang="en-US" sz="1150" dirty="0"/>
          </a:p>
        </p:txBody>
      </p:sp>
      <p:sp>
        <p:nvSpPr>
          <p:cNvPr id="12" name="Shape 10"/>
          <p:cNvSpPr/>
          <p:nvPr/>
        </p:nvSpPr>
        <p:spPr>
          <a:xfrm>
            <a:off x="365760" y="4343400"/>
            <a:ext cx="8412480" cy="502920"/>
          </a:xfrm>
          <a:prstGeom prst="rect">
            <a:avLst/>
          </a:prstGeom>
          <a:solidFill>
            <a:srgbClr val="112240"/>
          </a:solidFill>
          <a:ln w="12700">
            <a:solidFill>
              <a:srgbClr val="F5A623"/>
            </a:solidFill>
            <a:prstDash val="solid"/>
          </a:ln>
        </p:spPr>
      </p:sp>
      <p:sp>
        <p:nvSpPr>
          <p:cNvPr id="13" name="Shape 11"/>
          <p:cNvSpPr/>
          <p:nvPr/>
        </p:nvSpPr>
        <p:spPr>
          <a:xfrm>
            <a:off x="365760" y="4343400"/>
            <a:ext cx="502920" cy="502920"/>
          </a:xfrm>
          <a:prstGeom prst="rect">
            <a:avLst/>
          </a:prstGeom>
          <a:solidFill>
            <a:srgbClr val="F5A623"/>
          </a:solidFill>
          <a:ln w="12700">
            <a:solidFill>
              <a:srgbClr val="F5A623"/>
            </a:solidFill>
            <a:prstDash val="solid"/>
          </a:ln>
        </p:spPr>
      </p:sp>
      <p:sp>
        <p:nvSpPr>
          <p:cNvPr id="14" name="Text 12"/>
          <p:cNvSpPr/>
          <p:nvPr/>
        </p:nvSpPr>
        <p:spPr>
          <a:xfrm>
            <a:off x="365760" y="4343400"/>
            <a:ext cx="502920" cy="502920"/>
          </a:xfrm>
          <a:prstGeom prst="rect">
            <a:avLst/>
          </a:prstGeom>
          <a:noFill/>
          <a:ln/>
        </p:spPr>
        <p:txBody>
          <a:bodyPr wrap="square" lIns="0" tIns="0" rIns="0" bIns="0" rtlCol="0" anchor="ctr"/>
          <a:lstStyle/>
          <a:p>
            <a:pPr algn="ctr" indent="0" marL="0">
              <a:buNone/>
            </a:pPr>
            <a:r>
              <a:rPr lang="en-US" sz="800" b="1" dirty="0">
                <a:solidFill>
                  <a:srgbClr val="080F1A"/>
                </a:solidFill>
                <a:latin typeface="Trebuchet MS" pitchFamily="34" charset="0"/>
                <a:ea typeface="Trebuchet MS" pitchFamily="34" charset="-122"/>
                <a:cs typeface="Trebuchet MS" pitchFamily="34" charset="-120"/>
              </a:rPr>
              <a:t>ポイント</a:t>
            </a:r>
            <a:endParaRPr lang="en-US" sz="800" dirty="0"/>
          </a:p>
        </p:txBody>
      </p:sp>
      <p:sp>
        <p:nvSpPr>
          <p:cNvPr id="15" name="Text 13"/>
          <p:cNvSpPr/>
          <p:nvPr/>
        </p:nvSpPr>
        <p:spPr>
          <a:xfrm>
            <a:off x="960120" y="4343400"/>
            <a:ext cx="7680960" cy="502920"/>
          </a:xfrm>
          <a:prstGeom prst="rect">
            <a:avLst/>
          </a:prstGeom>
          <a:noFill/>
          <a:ln/>
        </p:spPr>
        <p:txBody>
          <a:bodyPr wrap="square" rtlCol="0" anchor="ctr"/>
          <a:lstStyle/>
          <a:p>
            <a:pPr indent="0" marL="0">
              <a:buNone/>
            </a:pPr>
            <a:r>
              <a:rPr lang="en-US" sz="1100" dirty="0">
                <a:solidFill>
                  <a:srgbClr val="D6E4F0"/>
                </a:solidFill>
                <a:latin typeface="Calibri" pitchFamily="34" charset="0"/>
                <a:ea typeface="Calibri" pitchFamily="34" charset="-122"/>
                <a:cs typeface="Calibri" pitchFamily="34" charset="-120"/>
              </a:rPr>
              <a:t>ブロック番号は書き出し後にずれる可能性があります。PowerPointの選択ウィンドウ（ホーム→配置→選択ウィンドウ）で確認してください。</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96167"/>
          </a:solidFill>
          <a:ln w="12700">
            <a:solidFill>
              <a:srgbClr val="F96167"/>
            </a:solidFill>
            <a:prstDash val="solid"/>
          </a:ln>
        </p:spPr>
      </p:sp>
      <p:sp>
        <p:nvSpPr>
          <p:cNvPr id="3" name="Shape 1"/>
          <p:cNvSpPr/>
          <p:nvPr/>
        </p:nvSpPr>
        <p:spPr>
          <a:xfrm>
            <a:off x="365760" y="182880"/>
            <a:ext cx="64008" cy="502920"/>
          </a:xfrm>
          <a:prstGeom prst="rect">
            <a:avLst/>
          </a:prstGeom>
          <a:solidFill>
            <a:srgbClr val="F96167"/>
          </a:solidFill>
          <a:ln w="12700">
            <a:solidFill>
              <a:srgbClr val="F96167"/>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このツールの限界</a:t>
            </a:r>
            <a:endParaRPr lang="en-US" sz="22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91440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7" name="Shape 5"/>
          <p:cNvSpPr/>
          <p:nvPr/>
        </p:nvSpPr>
        <p:spPr>
          <a:xfrm>
            <a:off x="365760" y="914400"/>
            <a:ext cx="256032" cy="822960"/>
          </a:xfrm>
          <a:prstGeom prst="rect">
            <a:avLst/>
          </a:prstGeom>
          <a:solidFill>
            <a:srgbClr val="F96167"/>
          </a:solidFill>
          <a:ln w="12700">
            <a:solidFill>
              <a:srgbClr val="F96167"/>
            </a:solidFill>
            <a:prstDash val="solid"/>
          </a:ln>
        </p:spPr>
      </p:sp>
      <p:sp>
        <p:nvSpPr>
          <p:cNvPr id="8" name="Text 6"/>
          <p:cNvSpPr/>
          <p:nvPr/>
        </p:nvSpPr>
        <p:spPr>
          <a:xfrm>
            <a:off x="777240" y="96926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PPTX書き出しはPro版のみ</a:t>
            </a:r>
            <a:endParaRPr lang="en-US" sz="1300" dirty="0"/>
          </a:p>
        </p:txBody>
      </p:sp>
      <p:sp>
        <p:nvSpPr>
          <p:cNvPr id="9" name="Text 7"/>
          <p:cNvSpPr/>
          <p:nvPr/>
        </p:nvSpPr>
        <p:spPr>
          <a:xfrm>
            <a:off x="777240" y="126187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月額約1,500円が必要。無料版ではpptx2videoと互換性のあるファイルを出力できません。</a:t>
            </a:r>
            <a:endParaRPr lang="en-US" sz="1150" dirty="0"/>
          </a:p>
        </p:txBody>
      </p:sp>
      <p:sp>
        <p:nvSpPr>
          <p:cNvPr id="10" name="Shape 8"/>
          <p:cNvSpPr/>
          <p:nvPr/>
        </p:nvSpPr>
        <p:spPr>
          <a:xfrm>
            <a:off x="365760" y="187452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11" name="Shape 9"/>
          <p:cNvSpPr/>
          <p:nvPr/>
        </p:nvSpPr>
        <p:spPr>
          <a:xfrm>
            <a:off x="365760" y="1874520"/>
            <a:ext cx="256032" cy="822960"/>
          </a:xfrm>
          <a:prstGeom prst="rect">
            <a:avLst/>
          </a:prstGeom>
          <a:solidFill>
            <a:srgbClr val="F96167"/>
          </a:solidFill>
          <a:ln w="12700">
            <a:solidFill>
              <a:srgbClr val="F96167"/>
            </a:solidFill>
            <a:prstDash val="solid"/>
          </a:ln>
        </p:spPr>
      </p:sp>
      <p:sp>
        <p:nvSpPr>
          <p:cNvPr id="12" name="Text 10"/>
          <p:cNvSpPr/>
          <p:nvPr/>
        </p:nvSpPr>
        <p:spPr>
          <a:xfrm>
            <a:off x="777240" y="192938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書き出し後のブロック順序は不安定</a:t>
            </a:r>
            <a:endParaRPr lang="en-US" sz="1300" dirty="0"/>
          </a:p>
        </p:txBody>
      </p:sp>
      <p:sp>
        <p:nvSpPr>
          <p:cNvPr id="13" name="Text 11"/>
          <p:cNvSpPr/>
          <p:nvPr/>
        </p:nvSpPr>
        <p:spPr>
          <a:xfrm>
            <a:off x="777240" y="222199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装飾要素がブロック番号をずらします。PowerPointでの確認が毎回必須です。</a:t>
            </a:r>
            <a:endParaRPr lang="en-US" sz="1150" dirty="0"/>
          </a:p>
        </p:txBody>
      </p:sp>
      <p:sp>
        <p:nvSpPr>
          <p:cNvPr id="14" name="Shape 12"/>
          <p:cNvSpPr/>
          <p:nvPr/>
        </p:nvSpPr>
        <p:spPr>
          <a:xfrm>
            <a:off x="365760" y="283464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15" name="Shape 13"/>
          <p:cNvSpPr/>
          <p:nvPr/>
        </p:nvSpPr>
        <p:spPr>
          <a:xfrm>
            <a:off x="365760" y="2834640"/>
            <a:ext cx="256032" cy="822960"/>
          </a:xfrm>
          <a:prstGeom prst="rect">
            <a:avLst/>
          </a:prstGeom>
          <a:solidFill>
            <a:srgbClr val="F96167"/>
          </a:solidFill>
          <a:ln w="12700">
            <a:solidFill>
              <a:srgbClr val="F96167"/>
            </a:solidFill>
            <a:prstDash val="solid"/>
          </a:ln>
        </p:spPr>
      </p:sp>
      <p:sp>
        <p:nvSpPr>
          <p:cNvPr id="16" name="Text 14"/>
          <p:cNvSpPr/>
          <p:nvPr/>
        </p:nvSpPr>
        <p:spPr>
          <a:xfrm>
            <a:off x="777240" y="288950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ノートペインの書式設定なし</a:t>
            </a:r>
            <a:endParaRPr lang="en-US" sz="1300" dirty="0"/>
          </a:p>
        </p:txBody>
      </p:sp>
      <p:sp>
        <p:nvSpPr>
          <p:cNvPr id="17" name="Text 15"/>
          <p:cNvSpPr/>
          <p:nvPr/>
        </p:nvSpPr>
        <p:spPr>
          <a:xfrm>
            <a:off x="777240" y="318211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Canvaのノートペインはプレーンテキストのみ対応です。視覚的な出力向けに最適化されており、ナレーションワークフローには不向きな面があります。</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4846320"/>
            <a:ext cx="9144000" cy="297180"/>
          </a:xfrm>
          <a:prstGeom prst="rect">
            <a:avLst/>
          </a:prstGeom>
          <a:solidFill>
            <a:srgbClr val="00C2CB"/>
          </a:solidFill>
          <a:ln w="12700">
            <a:solidFill>
              <a:srgbClr val="00C2CB"/>
            </a:solidFill>
            <a:prstDash val="solid"/>
          </a:ln>
        </p:spPr>
      </p:sp>
      <p:sp>
        <p:nvSpPr>
          <p:cNvPr id="3" name="Shape 1"/>
          <p:cNvSpPr/>
          <p:nvPr/>
        </p:nvSpPr>
        <p:spPr>
          <a:xfrm>
            <a:off x="0" y="0"/>
            <a:ext cx="9144000" cy="64008"/>
          </a:xfrm>
          <a:prstGeom prst="rect">
            <a:avLst/>
          </a:prstGeom>
          <a:solidFill>
            <a:srgbClr val="00C2CB"/>
          </a:solidFill>
          <a:ln w="12700">
            <a:solidFill>
              <a:srgbClr val="00C2CB"/>
            </a:solidFill>
            <a:prstDash val="solid"/>
          </a:ln>
        </p:spPr>
      </p:sp>
      <p:sp>
        <p:nvSpPr>
          <p:cNvPr id="4" name="Shape 2"/>
          <p:cNvSpPr/>
          <p:nvPr/>
        </p:nvSpPr>
        <p:spPr>
          <a:xfrm>
            <a:off x="6217920" y="457200"/>
            <a:ext cx="2560320" cy="2560320"/>
          </a:xfrm>
          <a:prstGeom prst="ellipse">
            <a:avLst/>
          </a:prstGeom>
          <a:solidFill>
            <a:srgbClr val="00C2CB"/>
          </a:solidFill>
          <a:ln w="12700">
            <a:solidFill>
              <a:srgbClr val="00C2CB"/>
            </a:solidFill>
            <a:prstDash val="solid"/>
          </a:ln>
        </p:spPr>
      </p:sp>
      <p:pic>
        <p:nvPicPr>
          <p:cNvPr id="5" name="Image 0" descr="preencoded.png">    </p:cNvPr>
          <p:cNvPicPr>
            <a:picLocks noChangeAspect="1"/>
          </p:cNvPicPr>
          <p:nvPr/>
        </p:nvPicPr>
        <p:blipFill>
          <a:blip r:embed="rId1"/>
          <a:stretch>
            <a:fillRect/>
          </a:stretch>
        </p:blipFill>
        <p:spPr>
          <a:xfrm>
            <a:off x="6583680" y="822960"/>
            <a:ext cx="1828800" cy="1828800"/>
          </a:xfrm>
          <a:prstGeom prst="rect">
            <a:avLst/>
          </a:prstGeom>
        </p:spPr>
      </p:pic>
      <p:sp>
        <p:nvSpPr>
          <p:cNvPr id="6" name="Text 3"/>
          <p:cNvSpPr/>
          <p:nvPr/>
        </p:nvSpPr>
        <p:spPr>
          <a:xfrm>
            <a:off x="457200" y="457200"/>
            <a:ext cx="5486400" cy="411480"/>
          </a:xfrm>
          <a:prstGeom prst="rect">
            <a:avLst/>
          </a:prstGeom>
          <a:noFill/>
          <a:ln/>
        </p:spPr>
        <p:txBody>
          <a:bodyPr wrap="square" rtlCol="0" anchor="ctr"/>
          <a:lstStyle/>
          <a:p>
            <a:pPr indent="0" marL="0">
              <a:buNone/>
            </a:pPr>
            <a:r>
              <a:rPr lang="en-US" sz="1100" b="1" spc="300" kern="0" dirty="0">
                <a:solidFill>
                  <a:srgbClr val="6B8CAE"/>
                </a:solidFill>
                <a:latin typeface="Calibri" pitchFamily="34" charset="0"/>
                <a:ea typeface="Calibri" pitchFamily="34" charset="-122"/>
                <a:cs typeface="Calibri" pitchFamily="34" charset="-120"/>
              </a:rPr>
              <a:t>次のステップ</a:t>
            </a:r>
            <a:endParaRPr lang="en-US" sz="1100" dirty="0"/>
          </a:p>
        </p:txBody>
      </p:sp>
      <p:sp>
        <p:nvSpPr>
          <p:cNvPr id="7" name="Text 4"/>
          <p:cNvSpPr/>
          <p:nvPr/>
        </p:nvSpPr>
        <p:spPr>
          <a:xfrm>
            <a:off x="457200" y="914400"/>
            <a:ext cx="5669280" cy="1645920"/>
          </a:xfrm>
          <a:prstGeom prst="rect">
            <a:avLst/>
          </a:prstGeom>
          <a:noFill/>
          <a:ln/>
        </p:spPr>
        <p:txBody>
          <a:bodyPr wrap="square" rtlCol="0" anchor="ctr"/>
          <a:lstStyle/>
          <a:p>
            <a:pPr indent="0" marL="0">
              <a:buNone/>
            </a:pPr>
            <a:r>
              <a:rPr lang="en-US" sz="3400" b="1" dirty="0">
                <a:solidFill>
                  <a:srgbClr val="FFFFFF"/>
                </a:solidFill>
                <a:latin typeface="Trebuchet MS" pitchFamily="34" charset="0"/>
                <a:ea typeface="Trebuchet MS" pitchFamily="34" charset="-122"/>
                <a:cs typeface="Trebuchet MS" pitchFamily="34" charset="-120"/>
              </a:rPr>
              <a:t>Canvaの</a:t>
            </a:r>
            <a:endParaRPr lang="en-US" sz="3400" dirty="0"/>
          </a:p>
          <a:p>
            <a:pPr indent="0" marL="0">
              <a:buNone/>
            </a:pPr>
            <a:r>
              <a:rPr lang="en-US" sz="3400" b="1" dirty="0">
                <a:solidFill>
                  <a:srgbClr val="FFFFFF"/>
                </a:solidFill>
                <a:latin typeface="Trebuchet MS" pitchFamily="34" charset="0"/>
                <a:ea typeface="Trebuchet MS" pitchFamily="34" charset="-122"/>
                <a:cs typeface="Trebuchet MS" pitchFamily="34" charset="-120"/>
              </a:rPr>
              <a:t>PPTXが完成したら</a:t>
            </a:r>
            <a:endParaRPr lang="en-US" sz="3400" dirty="0"/>
          </a:p>
        </p:txBody>
      </p:sp>
      <p:sp>
        <p:nvSpPr>
          <p:cNvPr id="8" name="Text 5"/>
          <p:cNvSpPr/>
          <p:nvPr/>
        </p:nvSpPr>
        <p:spPr>
          <a:xfrm>
            <a:off x="457200" y="2651760"/>
            <a:ext cx="5669280" cy="914400"/>
          </a:xfrm>
          <a:prstGeom prst="rect">
            <a:avLst/>
          </a:prstGeom>
          <a:noFill/>
          <a:ln/>
        </p:spPr>
        <p:txBody>
          <a:bodyPr wrap="square" rtlCol="0" anchor="ctr"/>
          <a:lstStyle/>
          <a:p>
            <a:pPr indent="0" marL="0">
              <a:buNone/>
            </a:pPr>
            <a:r>
              <a:rPr lang="en-US" sz="1500" dirty="0">
                <a:solidFill>
                  <a:srgbClr val="D6E4F0"/>
                </a:solidFill>
                <a:latin typeface="Calibri" pitchFamily="34" charset="0"/>
                <a:ea typeface="Calibri" pitchFamily="34" charset="-122"/>
                <a:cs typeface="Calibri" pitchFamily="34" charset="-120"/>
              </a:rPr>
              <a:t>pptx2videoにアップロードするだけで</a:t>
            </a:r>
            <a:endParaRPr lang="en-US" sz="1500" dirty="0"/>
          </a:p>
          <a:p>
            <a:pPr indent="0" marL="0">
              <a:buNone/>
            </a:pPr>
            <a:r>
              <a:rPr lang="en-US" sz="1500" dirty="0">
                <a:solidFill>
                  <a:srgbClr val="D6E4F0"/>
                </a:solidFill>
                <a:latin typeface="Calibri" pitchFamily="34" charset="0"/>
                <a:ea typeface="Calibri" pitchFamily="34" charset="-122"/>
                <a:cs typeface="Calibri" pitchFamily="34" charset="-120"/>
              </a:rPr>
              <a:t>ナレーション付き動画が自動生成されます。</a:t>
            </a:r>
            <a:endParaRPr lang="en-US" sz="1500" dirty="0"/>
          </a:p>
        </p:txBody>
      </p:sp>
      <p:sp>
        <p:nvSpPr>
          <p:cNvPr id="9" name="Shape 6"/>
          <p:cNvSpPr/>
          <p:nvPr/>
        </p:nvSpPr>
        <p:spPr>
          <a:xfrm>
            <a:off x="457200" y="3703320"/>
            <a:ext cx="3474720" cy="658368"/>
          </a:xfrm>
          <a:prstGeom prst="rect">
            <a:avLst/>
          </a:prstGeom>
          <a:solidFill>
            <a:srgbClr val="00C2CB"/>
          </a:solidFill>
          <a:ln w="12700">
            <a:solidFill>
              <a:srgbClr val="00C2CB"/>
            </a:solidFill>
            <a:prstDash val="solid"/>
          </a:ln>
          <a:effectLst>
            <a:outerShdw sx="100000" sy="100000" kx="0" ky="0" algn="bl" rotWithShape="0" blurRad="127000" dist="50800" dir="8100000">
              <a:srgbClr val="000000">
                <a:alpha val="30000"/>
              </a:srgbClr>
            </a:outerShdw>
          </a:effectLst>
        </p:spPr>
      </p:sp>
      <p:sp>
        <p:nvSpPr>
          <p:cNvPr id="10" name="Text 7"/>
          <p:cNvSpPr/>
          <p:nvPr/>
        </p:nvSpPr>
        <p:spPr>
          <a:xfrm>
            <a:off x="457200" y="3703320"/>
            <a:ext cx="3474720" cy="658368"/>
          </a:xfrm>
          <a:prstGeom prst="rect">
            <a:avLst/>
          </a:prstGeom>
          <a:noFill/>
          <a:ln/>
        </p:spPr>
        <p:txBody>
          <a:bodyPr wrap="square" lIns="0" tIns="0" rIns="0" bIns="0" rtlCol="0" anchor="ctr"/>
          <a:lstStyle/>
          <a:p>
            <a:pPr algn="ctr" indent="0" marL="0">
              <a:buNone/>
            </a:pPr>
            <a:r>
              <a:rPr lang="en-US" sz="1600" b="1" dirty="0">
                <a:solidFill>
                  <a:srgbClr val="080F1A"/>
                </a:solidFill>
                <a:latin typeface="Trebuchet MS" pitchFamily="34" charset="0"/>
                <a:ea typeface="Trebuchet MS" pitchFamily="34" charset="-122"/>
                <a:cs typeface="Trebuchet MS" pitchFamily="34" charset="-120"/>
              </a:rPr>
              <a:t>→  pptx2video.z0a.net</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2026-04-03T03:00:55Z</dcterms:created>
  <dcterms:modified xsi:type="dcterms:W3CDTF">2026-04-03T03:00:55Z</dcterms:modified>
</cp:coreProperties>
</file>