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Canvaは量産に最適なツールです。テンプレートライブラリとブランドキットにより、複数のプレゼンテーションにわたって視覚的な一貫性を維持できます。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Canva ProはPPTX書き出しに必須です。無料版ではpptx2videoで使えるファイルを出力できません。書き出し後のPowerPointでの確認ステップは省略できません。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ブロック順序の警告は重要です。Canvaは装飾シェイプをブロックとして書き出すため、番号がずれることがあります。HIGHLIGHT制御行を使う前に、必ずPowerPointの選択ウィンドウで確認してください。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制御行はCanvaのノートペインに記入します。書き出し後、PowerPointでブロック番号が意図した対象と一致しているか確認し、ずれていれば制御行を調整してください。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Canvaのpptx2videoにおける主な課題は書き出しコストと不安定なブロック順序です。確認ワークフローで対処可能ですが、作業時間が増えます。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Canvaで作成したPPTXをpptx2videoにアップロードしてください。ナレーション付きの動画が自動で生成されます。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0C2CB"/>
          </a:solidFill>
          <a:ln w="12700">
            <a:solidFill>
              <a:srgbClr val="00C2CB"/>
            </a:solidFill>
            <a:prstDash val="solid"/>
          </a:ln>
        </p:spPr>
      </p:sp>
      <p:sp>
        <p:nvSpPr>
          <p:cNvPr id="3" name="Shape 1"/>
          <p:cNvSpPr/>
          <p:nvPr/>
        </p:nvSpPr>
        <p:spPr>
          <a:xfrm>
            <a:off x="0" y="73152"/>
            <a:ext cx="54864" cy="5070348"/>
          </a:xfrm>
          <a:prstGeom prst="rect">
            <a:avLst/>
          </a:prstGeom>
          <a:solidFill>
            <a:srgbClr val="00C2CB"/>
          </a:solidFill>
          <a:ln w="12700">
            <a:solidFill>
              <a:srgbClr val="00C2CB"/>
            </a:solidFill>
            <a:prstDash val="solid"/>
          </a:ln>
        </p:spPr>
      </p:sp>
      <p:sp>
        <p:nvSpPr>
          <p:cNvPr id="4" name="Shape 2"/>
          <p:cNvSpPr/>
          <p:nvPr/>
        </p:nvSpPr>
        <p:spPr>
          <a:xfrm>
            <a:off x="457200" y="731520"/>
            <a:ext cx="2011680" cy="365760"/>
          </a:xfrm>
          <a:prstGeom prst="rect">
            <a:avLst/>
          </a:prstGeom>
          <a:solidFill>
            <a:srgbClr val="00C2CB"/>
          </a:solidFill>
          <a:ln w="12700">
            <a:solidFill>
              <a:srgbClr val="00C2CB"/>
            </a:solidFill>
            <a:prstDash val="solid"/>
          </a:ln>
          <a:effectLst>
            <a:outerShdw sx="100000" sy="100000" kx="0" ky="0" algn="bl" rotWithShape="0" blurRad="101600" dist="38100" dir="8100000">
              <a:srgbClr val="000000">
                <a:alpha val="25000"/>
              </a:srgbClr>
            </a:outerShdw>
          </a:effectLst>
        </p:spPr>
      </p:sp>
      <p:sp>
        <p:nvSpPr>
          <p:cNvPr id="5" name="Text 3"/>
          <p:cNvSpPr/>
          <p:nvPr/>
        </p:nvSpPr>
        <p:spPr>
          <a:xfrm>
            <a:off x="457200" y="731520"/>
            <a:ext cx="2011680" cy="365760"/>
          </a:xfrm>
          <a:prstGeom prst="rect">
            <a:avLst/>
          </a:prstGeom>
          <a:noFill/>
          <a:ln/>
        </p:spPr>
        <p:txBody>
          <a:bodyPr wrap="square" lIns="0" tIns="0" rIns="0" bIns="0" rtlCol="0" anchor="ctr"/>
          <a:lstStyle/>
          <a:p>
            <a:pPr algn="ctr" indent="0" marL="0">
              <a:buNone/>
            </a:pPr>
            <a:r>
              <a:rPr lang="en-US" sz="1000" b="1" dirty="0">
                <a:solidFill>
                  <a:srgbClr val="0F1C2E"/>
                </a:solidFill>
                <a:latin typeface="Calibri" pitchFamily="34" charset="0"/>
                <a:ea typeface="Calibri" pitchFamily="34" charset="-122"/>
                <a:cs typeface="Calibri" pitchFamily="34" charset="-120"/>
              </a:rPr>
              <a:t>第3回 全6回</a:t>
            </a:r>
            <a:endParaRPr lang="en-US" sz="1000" dirty="0"/>
          </a:p>
        </p:txBody>
      </p:sp>
      <p:sp>
        <p:nvSpPr>
          <p:cNvPr id="6" name="Text 4"/>
          <p:cNvSpPr/>
          <p:nvPr/>
        </p:nvSpPr>
        <p:spPr>
          <a:xfrm>
            <a:off x="457200" y="1371600"/>
            <a:ext cx="8229600" cy="1645920"/>
          </a:xfrm>
          <a:prstGeom prst="rect">
            <a:avLst/>
          </a:prstGeom>
          <a:noFill/>
          <a:ln/>
        </p:spPr>
        <p:txBody>
          <a:bodyPr wrap="square" rtlCol="0" anchor="ctr"/>
          <a:lstStyle/>
          <a:p>
            <a:pPr algn="l" indent="0" marL="0">
              <a:buNone/>
            </a:pPr>
            <a:r>
              <a:rPr lang="en-US" sz="3400" b="1" dirty="0">
                <a:solidFill>
                  <a:srgbClr val="FFFFFF"/>
                </a:solidFill>
                <a:latin typeface="Trebuchet MS" pitchFamily="34" charset="0"/>
                <a:ea typeface="Trebuchet MS" pitchFamily="34" charset="-122"/>
                <a:cs typeface="Trebuchet MS" pitchFamily="34" charset="-120"/>
              </a:rPr>
              <a:t>Canva</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デザインも含めて</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量産したい方へ</a:t>
            </a:r>
            <a:endParaRPr lang="en-US" sz="3400" dirty="0"/>
          </a:p>
        </p:txBody>
      </p:sp>
      <p:sp>
        <p:nvSpPr>
          <p:cNvPr id="7" name="Text 5"/>
          <p:cNvSpPr/>
          <p:nvPr/>
        </p:nvSpPr>
        <p:spPr>
          <a:xfrm>
            <a:off x="457200" y="3108960"/>
            <a:ext cx="7315200" cy="640080"/>
          </a:xfrm>
          <a:prstGeom prst="rect">
            <a:avLst/>
          </a:prstGeom>
          <a:noFill/>
          <a:ln/>
        </p:spPr>
        <p:txBody>
          <a:bodyPr wrap="square" rtlCol="0" anchor="ctr"/>
          <a:lstStyle/>
          <a:p>
            <a:pPr algn="l" indent="0" marL="0">
              <a:buNone/>
            </a:pPr>
            <a:r>
              <a:rPr lang="en-US" sz="1600" dirty="0">
                <a:solidFill>
                  <a:srgbClr val="00C2CB"/>
                </a:solidFill>
                <a:latin typeface="Calibri" pitchFamily="34" charset="0"/>
                <a:ea typeface="Calibri" pitchFamily="34" charset="-122"/>
                <a:cs typeface="Calibri" pitchFamily="34" charset="-120"/>
              </a:rPr>
              <a:t>テンプレート資産でブランドを統一</a:t>
            </a:r>
            <a:endParaRPr lang="en-US" sz="1600" dirty="0"/>
          </a:p>
        </p:txBody>
      </p:sp>
      <p:sp>
        <p:nvSpPr>
          <p:cNvPr id="8" name="Text 6"/>
          <p:cNvSpPr/>
          <p:nvPr/>
        </p:nvSpPr>
        <p:spPr>
          <a:xfrm>
            <a:off x="457200" y="4480560"/>
            <a:ext cx="8229600" cy="320040"/>
          </a:xfrm>
          <a:prstGeom prst="rect">
            <a:avLst/>
          </a:prstGeom>
          <a:noFill/>
          <a:ln/>
        </p:spPr>
        <p:txBody>
          <a:bodyPr wrap="square" rtlCol="0" anchor="ctr"/>
          <a:lstStyle/>
          <a:p>
            <a:pPr algn="l" indent="0" marL="0">
              <a:buNone/>
            </a:pPr>
            <a:r>
              <a:rPr lang="en-US" sz="1000" dirty="0">
                <a:solidFill>
                  <a:srgbClr val="8BA3B8"/>
                </a:solidFill>
                <a:latin typeface="Calibri" pitchFamily="34" charset="0"/>
                <a:ea typeface="Calibri" pitchFamily="34" charset="-122"/>
                <a:cs typeface="Calibri" pitchFamily="34" charset="-120"/>
              </a:rPr>
              <a:t>pptx2video.z0a.net</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164592"/>
            <a:ext cx="8229600" cy="594360"/>
          </a:xfrm>
          <a:prstGeom prst="rect">
            <a:avLst/>
          </a:prstGeom>
          <a:noFill/>
          <a:ln/>
        </p:spPr>
        <p:txBody>
          <a:bodyPr wrap="square" rtlCol="0" anchor="ctr"/>
          <a:lstStyle/>
          <a:p>
            <a:pPr algn="l" indent="0" marL="0">
              <a:buNone/>
            </a:pPr>
            <a:r>
              <a:rPr lang="en-US" sz="2000" b="1" dirty="0">
                <a:solidFill>
                  <a:srgbClr val="00C2CB"/>
                </a:solidFill>
                <a:latin typeface="Trebuchet MS" pitchFamily="34" charset="0"/>
                <a:ea typeface="Trebuchet MS" pitchFamily="34" charset="-122"/>
                <a:cs typeface="Trebuchet MS" pitchFamily="34" charset="-120"/>
              </a:rPr>
              <a:t>こんな方に向いています</a:t>
            </a:r>
            <a:endParaRPr lang="en-US" sz="2000" dirty="0"/>
          </a:p>
        </p:txBody>
      </p:sp>
      <p:sp>
        <p:nvSpPr>
          <p:cNvPr id="4" name="Shape 2"/>
          <p:cNvSpPr/>
          <p:nvPr/>
        </p:nvSpPr>
        <p:spPr>
          <a:xfrm>
            <a:off x="457200" y="804672"/>
            <a:ext cx="8229600" cy="0"/>
          </a:xfrm>
          <a:prstGeom prst="line">
            <a:avLst/>
          </a:prstGeom>
          <a:noFill/>
          <a:ln w="12700">
            <a:solidFill>
              <a:srgbClr val="223550"/>
            </a:solidFill>
            <a:prstDash val="solid"/>
          </a:ln>
        </p:spPr>
      </p:sp>
      <p:sp>
        <p:nvSpPr>
          <p:cNvPr id="5" name="Shape 3"/>
          <p:cNvSpPr/>
          <p:nvPr/>
        </p:nvSpPr>
        <p:spPr>
          <a:xfrm>
            <a:off x="365760" y="914400"/>
            <a:ext cx="8412480" cy="3566160"/>
          </a:xfrm>
          <a:prstGeom prst="rect">
            <a:avLst/>
          </a:prstGeom>
          <a:solidFill>
            <a:srgbClr val="1A2D42"/>
          </a:solidFill>
          <a:ln w="12700">
            <a:solidFill>
              <a:srgbClr val="223550"/>
            </a:solidFill>
            <a:prstDash val="solid"/>
          </a:ln>
          <a:effectLst>
            <a:outerShdw sx="100000" sy="100000" kx="0" ky="0" algn="bl" rotWithShape="0" blurRad="101600" dist="38100" dir="8100000">
              <a:srgbClr val="000000">
                <a:alpha val="25000"/>
              </a:srgbClr>
            </a:outerShdw>
          </a:effectLst>
        </p:spPr>
      </p:sp>
      <p:sp>
        <p:nvSpPr>
          <p:cNvPr id="6" name="Text 4"/>
          <p:cNvSpPr/>
          <p:nvPr/>
        </p:nvSpPr>
        <p:spPr>
          <a:xfrm>
            <a:off x="640080" y="1024128"/>
            <a:ext cx="7863840" cy="3337560"/>
          </a:xfrm>
          <a:prstGeom prst="rect">
            <a:avLst/>
          </a:prstGeom>
          <a:noFill/>
          <a:ln/>
        </p:spPr>
        <p:txBody>
          <a:bodyPr wrap="square" rtlCol="0" anchor="t"/>
          <a:lstStyle/>
          <a:p>
            <a:pPr algn="l" indent="0" marL="0">
              <a:buNone/>
            </a:pPr>
            <a:r>
              <a:rPr lang="en-US" sz="1350" dirty="0">
                <a:solidFill>
                  <a:srgbClr val="E8EFF5"/>
                </a:solidFill>
                <a:latin typeface="Calibri" pitchFamily="34" charset="0"/>
                <a:ea typeface="Calibri" pitchFamily="34" charset="-122"/>
                <a:cs typeface="Calibri" pitchFamily="34" charset="-120"/>
              </a:rPr>
              <a:t>多くのプレゼンテーションを作る必要があり、ビジュアルの一貫性が重要な方。</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ブランドカラーやスタイルガイドがあり、すべてのスライドを毎回ゼロから作らずに統一したい方。</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Canvaのテンプレートライブラリとブランドキットを使えば、繰り返しの制作が速くなります。</a:t>
            </a:r>
            <a:endParaRPr lang="en-US" sz="13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6167"/>
          </a:solidFill>
          <a:ln w="12700">
            <a:solidFill>
              <a:srgbClr val="F96167"/>
            </a:solidFill>
            <a:prstDash val="solid"/>
          </a:ln>
        </p:spPr>
      </p:sp>
      <p:sp>
        <p:nvSpPr>
          <p:cNvPr id="3" name="Text 1"/>
          <p:cNvSpPr/>
          <p:nvPr/>
        </p:nvSpPr>
        <p:spPr>
          <a:xfrm>
            <a:off x="457200" y="137160"/>
            <a:ext cx="8229600" cy="548640"/>
          </a:xfrm>
          <a:prstGeom prst="rect">
            <a:avLst/>
          </a:prstGeom>
          <a:noFill/>
          <a:ln/>
        </p:spPr>
        <p:txBody>
          <a:bodyPr wrap="square" rtlCol="0" anchor="ctr"/>
          <a:lstStyle/>
          <a:p>
            <a:pPr indent="0" marL="0">
              <a:buNone/>
            </a:pPr>
            <a:r>
              <a:rPr lang="en-US" sz="2000" b="1" dirty="0">
                <a:solidFill>
                  <a:srgbClr val="F96167"/>
                </a:solidFill>
                <a:latin typeface="Trebuchet MS" pitchFamily="34" charset="0"/>
                <a:ea typeface="Trebuchet MS" pitchFamily="34" charset="-122"/>
                <a:cs typeface="Trebuchet MS" pitchFamily="34" charset="-120"/>
              </a:rPr>
              <a:t>セットアップ</a:t>
            </a:r>
            <a:endParaRPr lang="en-US" sz="2000" dirty="0"/>
          </a:p>
        </p:txBody>
      </p:sp>
      <p:sp>
        <p:nvSpPr>
          <p:cNvPr id="4" name="Shape 2"/>
          <p:cNvSpPr/>
          <p:nvPr/>
        </p:nvSpPr>
        <p:spPr>
          <a:xfrm>
            <a:off x="457200" y="713232"/>
            <a:ext cx="8229600" cy="0"/>
          </a:xfrm>
          <a:prstGeom prst="line">
            <a:avLst/>
          </a:prstGeom>
          <a:noFill/>
          <a:ln w="12700">
            <a:solidFill>
              <a:srgbClr val="223550"/>
            </a:solidFill>
            <a:prstDash val="solid"/>
          </a:ln>
        </p:spPr>
      </p:sp>
      <p:sp>
        <p:nvSpPr>
          <p:cNvPr id="5" name="Shape 3"/>
          <p:cNvSpPr/>
          <p:nvPr/>
        </p:nvSpPr>
        <p:spPr>
          <a:xfrm>
            <a:off x="365760" y="941832"/>
            <a:ext cx="384048" cy="384048"/>
          </a:xfrm>
          <a:prstGeom prst="ellipse">
            <a:avLst/>
          </a:prstGeom>
          <a:solidFill>
            <a:srgbClr val="F96167"/>
          </a:solidFill>
          <a:ln w="12700">
            <a:solidFill>
              <a:srgbClr val="F96167"/>
            </a:solidFill>
            <a:prstDash val="solid"/>
          </a:ln>
        </p:spPr>
      </p:sp>
      <p:sp>
        <p:nvSpPr>
          <p:cNvPr id="6" name="Text 4"/>
          <p:cNvSpPr/>
          <p:nvPr/>
        </p:nvSpPr>
        <p:spPr>
          <a:xfrm>
            <a:off x="365760" y="941832"/>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1</a:t>
            </a:r>
            <a:endParaRPr lang="en-US" sz="1200" dirty="0"/>
          </a:p>
        </p:txBody>
      </p:sp>
      <p:sp>
        <p:nvSpPr>
          <p:cNvPr id="7" name="Text 5"/>
          <p:cNvSpPr/>
          <p:nvPr/>
        </p:nvSpPr>
        <p:spPr>
          <a:xfrm>
            <a:off x="914400" y="868680"/>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無料プランあり。ただしPPTX書き出しにはCanva Pro（月額約1,500円）が必要</a:t>
            </a:r>
            <a:endParaRPr lang="en-US" sz="1350" dirty="0"/>
          </a:p>
        </p:txBody>
      </p:sp>
      <p:sp>
        <p:nvSpPr>
          <p:cNvPr id="8" name="Shape 6"/>
          <p:cNvSpPr/>
          <p:nvPr/>
        </p:nvSpPr>
        <p:spPr>
          <a:xfrm>
            <a:off x="365760" y="1600200"/>
            <a:ext cx="384048" cy="384048"/>
          </a:xfrm>
          <a:prstGeom prst="ellipse">
            <a:avLst/>
          </a:prstGeom>
          <a:solidFill>
            <a:srgbClr val="F96167"/>
          </a:solidFill>
          <a:ln w="12700">
            <a:solidFill>
              <a:srgbClr val="F96167"/>
            </a:solidFill>
            <a:prstDash val="solid"/>
          </a:ln>
        </p:spPr>
      </p:sp>
      <p:sp>
        <p:nvSpPr>
          <p:cNvPr id="9" name="Text 7"/>
          <p:cNvSpPr/>
          <p:nvPr/>
        </p:nvSpPr>
        <p:spPr>
          <a:xfrm>
            <a:off x="365760" y="1600200"/>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2</a:t>
            </a:r>
            <a:endParaRPr lang="en-US" sz="1200" dirty="0"/>
          </a:p>
        </p:txBody>
      </p:sp>
      <p:sp>
        <p:nvSpPr>
          <p:cNvPr id="10" name="Text 8"/>
          <p:cNvSpPr/>
          <p:nvPr/>
        </p:nvSpPr>
        <p:spPr>
          <a:xfrm>
            <a:off x="914400" y="1527048"/>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canva.comにサインアップし、ドキュメントタイプで「プレゼンテーション」を選択</a:t>
            </a:r>
            <a:endParaRPr lang="en-US" sz="1350" dirty="0"/>
          </a:p>
        </p:txBody>
      </p:sp>
      <p:sp>
        <p:nvSpPr>
          <p:cNvPr id="11" name="Shape 9"/>
          <p:cNvSpPr/>
          <p:nvPr/>
        </p:nvSpPr>
        <p:spPr>
          <a:xfrm>
            <a:off x="365760" y="2258568"/>
            <a:ext cx="384048" cy="384048"/>
          </a:xfrm>
          <a:prstGeom prst="ellipse">
            <a:avLst/>
          </a:prstGeom>
          <a:solidFill>
            <a:srgbClr val="F96167"/>
          </a:solidFill>
          <a:ln w="12700">
            <a:solidFill>
              <a:srgbClr val="F96167"/>
            </a:solidFill>
            <a:prstDash val="solid"/>
          </a:ln>
        </p:spPr>
      </p:sp>
      <p:sp>
        <p:nvSpPr>
          <p:cNvPr id="12" name="Text 10"/>
          <p:cNvSpPr/>
          <p:nvPr/>
        </p:nvSpPr>
        <p:spPr>
          <a:xfrm>
            <a:off x="365760" y="2258568"/>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3</a:t>
            </a:r>
            <a:endParaRPr lang="en-US" sz="1200" dirty="0"/>
          </a:p>
        </p:txBody>
      </p:sp>
      <p:sp>
        <p:nvSpPr>
          <p:cNvPr id="13" name="Text 11"/>
          <p:cNvSpPr/>
          <p:nvPr/>
        </p:nvSpPr>
        <p:spPr>
          <a:xfrm>
            <a:off x="914400" y="2185416"/>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PPTX書き出し：共有 → ダウンロード → PowerPoint（.pptx）</a:t>
            </a:r>
            <a:endParaRPr lang="en-US" sz="1350" dirty="0"/>
          </a:p>
        </p:txBody>
      </p:sp>
      <p:sp>
        <p:nvSpPr>
          <p:cNvPr id="14" name="Shape 12"/>
          <p:cNvSpPr/>
          <p:nvPr/>
        </p:nvSpPr>
        <p:spPr>
          <a:xfrm>
            <a:off x="365760" y="2916936"/>
            <a:ext cx="384048" cy="384048"/>
          </a:xfrm>
          <a:prstGeom prst="ellipse">
            <a:avLst/>
          </a:prstGeom>
          <a:solidFill>
            <a:srgbClr val="F96167"/>
          </a:solidFill>
          <a:ln w="12700">
            <a:solidFill>
              <a:srgbClr val="F96167"/>
            </a:solidFill>
            <a:prstDash val="solid"/>
          </a:ln>
        </p:spPr>
      </p:sp>
      <p:sp>
        <p:nvSpPr>
          <p:cNvPr id="15" name="Text 13"/>
          <p:cNvSpPr/>
          <p:nvPr/>
        </p:nvSpPr>
        <p:spPr>
          <a:xfrm>
            <a:off x="365760" y="2916936"/>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4</a:t>
            </a:r>
            <a:endParaRPr lang="en-US" sz="1200" dirty="0"/>
          </a:p>
        </p:txBody>
      </p:sp>
      <p:sp>
        <p:nvSpPr>
          <p:cNvPr id="16" name="Text 14"/>
          <p:cNvSpPr/>
          <p:nvPr/>
        </p:nvSpPr>
        <p:spPr>
          <a:xfrm>
            <a:off x="914400" y="2843784"/>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書き出し後、PowerPointでノートとブロック順序を必ず確認</a:t>
            </a:r>
            <a:endParaRPr lang="en-US" sz="13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164592"/>
            <a:ext cx="8229600" cy="594360"/>
          </a:xfrm>
          <a:prstGeom prst="rect">
            <a:avLst/>
          </a:prstGeom>
          <a:noFill/>
          <a:ln/>
        </p:spPr>
        <p:txBody>
          <a:bodyPr wrap="square" rtlCol="0" anchor="ctr"/>
          <a:lstStyle/>
          <a:p>
            <a:pPr algn="l" indent="0" marL="0">
              <a:buNone/>
            </a:pPr>
            <a:r>
              <a:rPr lang="en-US" sz="2000" b="1" dirty="0">
                <a:solidFill>
                  <a:srgbClr val="00C2CB"/>
                </a:solidFill>
                <a:latin typeface="Trebuchet MS" pitchFamily="34" charset="0"/>
                <a:ea typeface="Trebuchet MS" pitchFamily="34" charset="-122"/>
                <a:cs typeface="Trebuchet MS" pitchFamily="34" charset="-120"/>
              </a:rPr>
              <a:t>重要警告：書き出し後のブロック順序</a:t>
            </a:r>
            <a:endParaRPr lang="en-US" sz="2000" dirty="0"/>
          </a:p>
        </p:txBody>
      </p:sp>
      <p:sp>
        <p:nvSpPr>
          <p:cNvPr id="4" name="Shape 2"/>
          <p:cNvSpPr/>
          <p:nvPr/>
        </p:nvSpPr>
        <p:spPr>
          <a:xfrm>
            <a:off x="457200" y="804672"/>
            <a:ext cx="8229600" cy="0"/>
          </a:xfrm>
          <a:prstGeom prst="line">
            <a:avLst/>
          </a:prstGeom>
          <a:noFill/>
          <a:ln w="12700">
            <a:solidFill>
              <a:srgbClr val="223550"/>
            </a:solidFill>
            <a:prstDash val="solid"/>
          </a:ln>
        </p:spPr>
      </p:sp>
      <p:sp>
        <p:nvSpPr>
          <p:cNvPr id="5" name="Shape 3"/>
          <p:cNvSpPr/>
          <p:nvPr/>
        </p:nvSpPr>
        <p:spPr>
          <a:xfrm>
            <a:off x="365760" y="914400"/>
            <a:ext cx="8412480" cy="3566160"/>
          </a:xfrm>
          <a:prstGeom prst="rect">
            <a:avLst/>
          </a:prstGeom>
          <a:solidFill>
            <a:srgbClr val="1A2D42"/>
          </a:solidFill>
          <a:ln w="12700">
            <a:solidFill>
              <a:srgbClr val="223550"/>
            </a:solidFill>
            <a:prstDash val="solid"/>
          </a:ln>
          <a:effectLst>
            <a:outerShdw sx="100000" sy="100000" kx="0" ky="0" algn="bl" rotWithShape="0" blurRad="101600" dist="38100" dir="8100000">
              <a:srgbClr val="000000">
                <a:alpha val="25000"/>
              </a:srgbClr>
            </a:outerShdw>
          </a:effectLst>
        </p:spPr>
      </p:sp>
      <p:sp>
        <p:nvSpPr>
          <p:cNvPr id="6" name="Text 4"/>
          <p:cNvSpPr/>
          <p:nvPr/>
        </p:nvSpPr>
        <p:spPr>
          <a:xfrm>
            <a:off x="640080" y="1024128"/>
            <a:ext cx="7863840" cy="3337560"/>
          </a:xfrm>
          <a:prstGeom prst="rect">
            <a:avLst/>
          </a:prstGeom>
          <a:noFill/>
          <a:ln/>
        </p:spPr>
        <p:txBody>
          <a:bodyPr wrap="square" rtlCol="0" anchor="t"/>
          <a:lstStyle/>
          <a:p>
            <a:pPr algn="l" indent="0" marL="0">
              <a:buNone/>
            </a:pPr>
            <a:r>
              <a:rPr lang="en-US" sz="1350" dirty="0">
                <a:solidFill>
                  <a:srgbClr val="E8EFF5"/>
                </a:solidFill>
                <a:latin typeface="Calibri" pitchFamily="34" charset="0"/>
                <a:ea typeface="Calibri" pitchFamily="34" charset="-122"/>
                <a:cs typeface="Calibri" pitchFamily="34" charset="-120"/>
              </a:rPr>
              <a:t>CanvaのPPTX書き出しは、テキストブロックの論理的な順序を必ずしも保持しません。</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装飾要素・アイコン・背景のシェイプがテキストブロックとして書き出される場合があり、番号がずれます。</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推奨ワークフロー：</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1. Canvaでデザイン</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2. PPTXとして書き出し</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3. PowerPointで開く</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4. ノートペインを確認・編集</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5. ブロック順序がずれていれば制御行を調整</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6. pptx2videoにアップロード</a:t>
            </a:r>
            <a:endParaRPr lang="en-US" sz="13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137160"/>
            <a:ext cx="8229600" cy="548640"/>
          </a:xfrm>
          <a:prstGeom prst="rect">
            <a:avLst/>
          </a:prstGeom>
          <a:noFill/>
          <a:ln/>
        </p:spPr>
        <p:txBody>
          <a:bodyPr wrap="square" rtlCol="0" anchor="ctr"/>
          <a:lstStyle/>
          <a:p>
            <a:pPr indent="0" marL="0">
              <a:buNone/>
            </a:pPr>
            <a:r>
              <a:rPr lang="en-US" sz="1800" b="1" dirty="0">
                <a:solidFill>
                  <a:srgbClr val="00C2CB"/>
                </a:solidFill>
                <a:latin typeface="Trebuchet MS" pitchFamily="34" charset="0"/>
                <a:ea typeface="Trebuchet MS" pitchFamily="34" charset="-122"/>
                <a:cs typeface="Trebuchet MS" pitchFamily="34" charset="-120"/>
              </a:rPr>
              <a:t>Canvaのノートに制御行を記入</a:t>
            </a:r>
            <a:endParaRPr lang="en-US" sz="1800" dirty="0"/>
          </a:p>
        </p:txBody>
      </p:sp>
      <p:sp>
        <p:nvSpPr>
          <p:cNvPr id="4" name="Shape 2"/>
          <p:cNvSpPr/>
          <p:nvPr/>
        </p:nvSpPr>
        <p:spPr>
          <a:xfrm>
            <a:off x="365760" y="777240"/>
            <a:ext cx="8412480" cy="3566160"/>
          </a:xfrm>
          <a:prstGeom prst="rect">
            <a:avLst/>
          </a:prstGeom>
          <a:solidFill>
            <a:srgbClr val="060D15"/>
          </a:solidFill>
          <a:ln w="12700">
            <a:solidFill>
              <a:srgbClr val="223550"/>
            </a:solidFill>
            <a:prstDash val="solid"/>
          </a:ln>
          <a:effectLst>
            <a:outerShdw sx="100000" sy="100000" kx="0" ky="0" algn="bl" rotWithShape="0" blurRad="101600" dist="38100" dir="8100000">
              <a:srgbClr val="000000">
                <a:alpha val="25000"/>
              </a:srgbClr>
            </a:outerShdw>
          </a:effectLst>
        </p:spPr>
      </p:sp>
      <p:sp>
        <p:nvSpPr>
          <p:cNvPr id="5" name="Text 3"/>
          <p:cNvSpPr/>
          <p:nvPr/>
        </p:nvSpPr>
        <p:spPr>
          <a:xfrm>
            <a:off x="594360" y="868680"/>
            <a:ext cx="7955280" cy="3383280"/>
          </a:xfrm>
          <a:prstGeom prst="rect">
            <a:avLst/>
          </a:prstGeom>
          <a:noFill/>
          <a:ln/>
        </p:spPr>
        <p:txBody>
          <a:bodyPr wrap="square" rtlCol="0" anchor="t"/>
          <a:lstStyle/>
          <a:p>
            <a:pPr algn="l" indent="0" marL="0">
              <a:buNone/>
            </a:pPr>
            <a:r>
              <a:rPr lang="en-US" sz="1100" dirty="0">
                <a:solidFill>
                  <a:srgbClr val="9ECBFF"/>
                </a:solidFill>
                <a:latin typeface="Consolas" pitchFamily="34" charset="0"/>
                <a:ea typeface="Consolas" pitchFamily="34" charset="-122"/>
                <a:cs typeface="Consolas" pitchFamily="34" charset="-120"/>
              </a:rPr>
              <a:t>[SESSION:start id=1]</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[HIGHLIGHT:on block=1]</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このセクションでは私たちのブランド価値をご紹介します。</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[PAUSE:1]</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[HIGHLIGHT:off]</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[SESSION:end id=1]</a:t>
            </a:r>
            <a:endParaRPr lang="en-US" sz="1100" dirty="0"/>
          </a:p>
          <a:p>
            <a:pPr algn="l" indent="0" marL="0">
              <a:buNone/>
            </a:pP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[SESSION:start id=2]</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[HIGHLIGHT:on block=2]</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[EMPHASIS]</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この3つの価値観がチームのすべての判断の基盤となっています。</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[HIGHLIGHT:off]</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[SESSION:end id=2]</a:t>
            </a:r>
            <a:endParaRPr lang="en-US" sz="1100" dirty="0"/>
          </a:p>
          <a:p>
            <a:pPr algn="l" indent="0" marL="0">
              <a:buNone/>
            </a:pP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 警告：Canva書き出し後、PowerPointの選択ウィンドウで</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 ブロック番号を必ず確認してから制御行を確定すること。</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6167"/>
          </a:solidFill>
          <a:ln w="12700">
            <a:solidFill>
              <a:srgbClr val="F96167"/>
            </a:solidFill>
            <a:prstDash val="solid"/>
          </a:ln>
        </p:spPr>
      </p:sp>
      <p:sp>
        <p:nvSpPr>
          <p:cNvPr id="3" name="Text 1"/>
          <p:cNvSpPr/>
          <p:nvPr/>
        </p:nvSpPr>
        <p:spPr>
          <a:xfrm>
            <a:off x="457200" y="137160"/>
            <a:ext cx="8229600" cy="548640"/>
          </a:xfrm>
          <a:prstGeom prst="rect">
            <a:avLst/>
          </a:prstGeom>
          <a:noFill/>
          <a:ln/>
        </p:spPr>
        <p:txBody>
          <a:bodyPr wrap="square" rtlCol="0" anchor="ctr"/>
          <a:lstStyle/>
          <a:p>
            <a:pPr indent="0" marL="0">
              <a:buNone/>
            </a:pPr>
            <a:r>
              <a:rPr lang="en-US" sz="2000" b="1" dirty="0">
                <a:solidFill>
                  <a:srgbClr val="F96167"/>
                </a:solidFill>
                <a:latin typeface="Trebuchet MS" pitchFamily="34" charset="0"/>
                <a:ea typeface="Trebuchet MS" pitchFamily="34" charset="-122"/>
                <a:cs typeface="Trebuchet MS" pitchFamily="34" charset="-120"/>
              </a:rPr>
              <a:t>このツールの限界</a:t>
            </a:r>
            <a:endParaRPr lang="en-US" sz="2000" dirty="0"/>
          </a:p>
        </p:txBody>
      </p:sp>
      <p:sp>
        <p:nvSpPr>
          <p:cNvPr id="4" name="Shape 2"/>
          <p:cNvSpPr/>
          <p:nvPr/>
        </p:nvSpPr>
        <p:spPr>
          <a:xfrm>
            <a:off x="457200" y="713232"/>
            <a:ext cx="8229600" cy="0"/>
          </a:xfrm>
          <a:prstGeom prst="line">
            <a:avLst/>
          </a:prstGeom>
          <a:noFill/>
          <a:ln w="12700">
            <a:solidFill>
              <a:srgbClr val="223550"/>
            </a:solidFill>
            <a:prstDash val="solid"/>
          </a:ln>
        </p:spPr>
      </p:sp>
      <p:sp>
        <p:nvSpPr>
          <p:cNvPr id="5" name="Shape 3"/>
          <p:cNvSpPr/>
          <p:nvPr/>
        </p:nvSpPr>
        <p:spPr>
          <a:xfrm>
            <a:off x="365760" y="978408"/>
            <a:ext cx="164592" cy="164592"/>
          </a:xfrm>
          <a:prstGeom prst="rect">
            <a:avLst/>
          </a:prstGeom>
          <a:solidFill>
            <a:srgbClr val="F96167"/>
          </a:solidFill>
          <a:ln w="12700">
            <a:solidFill>
              <a:srgbClr val="F96167"/>
            </a:solidFill>
            <a:prstDash val="solid"/>
          </a:ln>
        </p:spPr>
      </p:sp>
      <p:sp>
        <p:nvSpPr>
          <p:cNvPr id="6" name="Text 4"/>
          <p:cNvSpPr/>
          <p:nvPr/>
        </p:nvSpPr>
        <p:spPr>
          <a:xfrm>
            <a:off x="685800" y="8686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PPTX書き出しはPro版のみ — 月額約1,500円が必要</a:t>
            </a:r>
            <a:endParaRPr lang="en-US" sz="1350" dirty="0"/>
          </a:p>
        </p:txBody>
      </p:sp>
      <p:sp>
        <p:nvSpPr>
          <p:cNvPr id="7" name="Shape 5"/>
          <p:cNvSpPr/>
          <p:nvPr/>
        </p:nvSpPr>
        <p:spPr>
          <a:xfrm>
            <a:off x="365760" y="1664208"/>
            <a:ext cx="164592" cy="164592"/>
          </a:xfrm>
          <a:prstGeom prst="rect">
            <a:avLst/>
          </a:prstGeom>
          <a:solidFill>
            <a:srgbClr val="F96167"/>
          </a:solidFill>
          <a:ln w="12700">
            <a:solidFill>
              <a:srgbClr val="F96167"/>
            </a:solidFill>
            <a:prstDash val="solid"/>
          </a:ln>
        </p:spPr>
      </p:sp>
      <p:sp>
        <p:nvSpPr>
          <p:cNvPr id="8" name="Text 6"/>
          <p:cNvSpPr/>
          <p:nvPr/>
        </p:nvSpPr>
        <p:spPr>
          <a:xfrm>
            <a:off x="685800" y="15544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書き出し後のブロック順序は不安定 — PowerPointでの確認が必須</a:t>
            </a:r>
            <a:endParaRPr lang="en-US" sz="1350" dirty="0"/>
          </a:p>
        </p:txBody>
      </p:sp>
      <p:sp>
        <p:nvSpPr>
          <p:cNvPr id="9" name="Shape 7"/>
          <p:cNvSpPr/>
          <p:nvPr/>
        </p:nvSpPr>
        <p:spPr>
          <a:xfrm>
            <a:off x="365760" y="2350008"/>
            <a:ext cx="164592" cy="164592"/>
          </a:xfrm>
          <a:prstGeom prst="rect">
            <a:avLst/>
          </a:prstGeom>
          <a:solidFill>
            <a:srgbClr val="F96167"/>
          </a:solidFill>
          <a:ln w="12700">
            <a:solidFill>
              <a:srgbClr val="F96167"/>
            </a:solidFill>
            <a:prstDash val="solid"/>
          </a:ln>
        </p:spPr>
      </p:sp>
      <p:sp>
        <p:nvSpPr>
          <p:cNvPr id="10" name="Text 8"/>
          <p:cNvSpPr/>
          <p:nvPr/>
        </p:nvSpPr>
        <p:spPr>
          <a:xfrm>
            <a:off x="685800" y="22402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ノートペインに書式設定なし — プレーンテキストのみ</a:t>
            </a:r>
            <a:endParaRPr lang="en-US" sz="1350" dirty="0"/>
          </a:p>
        </p:txBody>
      </p:sp>
      <p:sp>
        <p:nvSpPr>
          <p:cNvPr id="11" name="Shape 9"/>
          <p:cNvSpPr/>
          <p:nvPr/>
        </p:nvSpPr>
        <p:spPr>
          <a:xfrm>
            <a:off x="365760" y="3035808"/>
            <a:ext cx="164592" cy="164592"/>
          </a:xfrm>
          <a:prstGeom prst="rect">
            <a:avLst/>
          </a:prstGeom>
          <a:solidFill>
            <a:srgbClr val="F96167"/>
          </a:solidFill>
          <a:ln w="12700">
            <a:solidFill>
              <a:srgbClr val="F96167"/>
            </a:solidFill>
            <a:prstDash val="solid"/>
          </a:ln>
        </p:spPr>
      </p:sp>
      <p:sp>
        <p:nvSpPr>
          <p:cNvPr id="12" name="Text 10"/>
          <p:cNvSpPr/>
          <p:nvPr/>
        </p:nvSpPr>
        <p:spPr>
          <a:xfrm>
            <a:off x="685800" y="29260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Canvaは視覚的な出力向けに最適化されており、ナレーションワークフローには不向き</a:t>
            </a:r>
            <a:endParaRPr lang="en-US" sz="13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457200"/>
            <a:ext cx="8229600" cy="548640"/>
          </a:xfrm>
          <a:prstGeom prst="rect">
            <a:avLst/>
          </a:prstGeom>
          <a:noFill/>
          <a:ln/>
        </p:spPr>
        <p:txBody>
          <a:bodyPr wrap="square" rtlCol="0" anchor="ctr"/>
          <a:lstStyle/>
          <a:p>
            <a:pPr indent="0" marL="0">
              <a:buNone/>
            </a:pPr>
            <a:r>
              <a:rPr lang="en-US" sz="1300" b="1" spc="400" kern="0" dirty="0">
                <a:solidFill>
                  <a:srgbClr val="8BA3B8"/>
                </a:solidFill>
                <a:latin typeface="Calibri" pitchFamily="34" charset="0"/>
                <a:ea typeface="Calibri" pitchFamily="34" charset="-122"/>
                <a:cs typeface="Calibri" pitchFamily="34" charset="-120"/>
              </a:rPr>
              <a:t>次のステップ</a:t>
            </a:r>
            <a:endParaRPr lang="en-US" sz="1300" dirty="0"/>
          </a:p>
        </p:txBody>
      </p:sp>
      <p:sp>
        <p:nvSpPr>
          <p:cNvPr id="4" name="Text 2"/>
          <p:cNvSpPr/>
          <p:nvPr/>
        </p:nvSpPr>
        <p:spPr>
          <a:xfrm>
            <a:off x="457200" y="1097280"/>
            <a:ext cx="8229600" cy="731520"/>
          </a:xfrm>
          <a:prstGeom prst="rect">
            <a:avLst/>
          </a:prstGeom>
          <a:noFill/>
          <a:ln/>
        </p:spPr>
        <p:txBody>
          <a:bodyPr wrap="square" rtlCol="0" anchor="ctr"/>
          <a:lstStyle/>
          <a:p>
            <a:pPr indent="0" marL="0">
              <a:buNone/>
            </a:pPr>
            <a:r>
              <a:rPr lang="en-US" sz="2600" b="1" dirty="0">
                <a:solidFill>
                  <a:srgbClr val="FFFFFF"/>
                </a:solidFill>
                <a:latin typeface="Trebuchet MS" pitchFamily="34" charset="0"/>
                <a:ea typeface="Trebuchet MS" pitchFamily="34" charset="-122"/>
                <a:cs typeface="Trebuchet MS" pitchFamily="34" charset="-120"/>
              </a:rPr>
              <a:t>CanvaのPPTXが完成したら</a:t>
            </a:r>
            <a:endParaRPr lang="en-US" sz="2600" dirty="0"/>
          </a:p>
        </p:txBody>
      </p:sp>
      <p:sp>
        <p:nvSpPr>
          <p:cNvPr id="5" name="Text 3"/>
          <p:cNvSpPr/>
          <p:nvPr/>
        </p:nvSpPr>
        <p:spPr>
          <a:xfrm>
            <a:off x="457200" y="1920240"/>
            <a:ext cx="8229600" cy="1097280"/>
          </a:xfrm>
          <a:prstGeom prst="rect">
            <a:avLst/>
          </a:prstGeom>
          <a:noFill/>
          <a:ln/>
        </p:spPr>
        <p:txBody>
          <a:bodyPr wrap="square" rtlCol="0" anchor="ctr"/>
          <a:lstStyle/>
          <a:p>
            <a:pPr indent="0" marL="0">
              <a:buNone/>
            </a:pPr>
            <a:r>
              <a:rPr lang="en-US" sz="1700" dirty="0">
                <a:solidFill>
                  <a:srgbClr val="E8EFF5"/>
                </a:solidFill>
                <a:latin typeface="Calibri" pitchFamily="34" charset="0"/>
                <a:ea typeface="Calibri" pitchFamily="34" charset="-122"/>
                <a:cs typeface="Calibri" pitchFamily="34" charset="-120"/>
              </a:rPr>
              <a:t>pptx2videoにアップロードするだけで</a:t>
            </a:r>
            <a:endParaRPr lang="en-US" sz="1700" dirty="0"/>
          </a:p>
          <a:p>
            <a:pPr indent="0" marL="0">
              <a:buNone/>
            </a:pPr>
            <a:r>
              <a:rPr lang="en-US" sz="1700" dirty="0">
                <a:solidFill>
                  <a:srgbClr val="E8EFF5"/>
                </a:solidFill>
                <a:latin typeface="Calibri" pitchFamily="34" charset="0"/>
                <a:ea typeface="Calibri" pitchFamily="34" charset="-122"/>
                <a:cs typeface="Calibri" pitchFamily="34" charset="-120"/>
              </a:rPr>
              <a:t>ナレーション付き動画が自動生成されます。</a:t>
            </a:r>
            <a:endParaRPr lang="en-US" sz="1700" dirty="0"/>
          </a:p>
        </p:txBody>
      </p:sp>
      <p:sp>
        <p:nvSpPr>
          <p:cNvPr id="6" name="Shape 4"/>
          <p:cNvSpPr/>
          <p:nvPr/>
        </p:nvSpPr>
        <p:spPr>
          <a:xfrm>
            <a:off x="2286000" y="3200400"/>
            <a:ext cx="4572000" cy="685800"/>
          </a:xfrm>
          <a:prstGeom prst="rect">
            <a:avLst/>
          </a:prstGeom>
          <a:solidFill>
            <a:srgbClr val="00C2CB"/>
          </a:solidFill>
          <a:ln w="12700">
            <a:solidFill>
              <a:srgbClr val="00C2CB"/>
            </a:solidFill>
            <a:prstDash val="solid"/>
          </a:ln>
          <a:effectLst>
            <a:outerShdw sx="100000" sy="100000" kx="0" ky="0" algn="bl" rotWithShape="0" blurRad="101600" dist="38100" dir="8100000">
              <a:srgbClr val="000000">
                <a:alpha val="25000"/>
              </a:srgbClr>
            </a:outerShdw>
          </a:effectLst>
        </p:spPr>
      </p:sp>
      <p:sp>
        <p:nvSpPr>
          <p:cNvPr id="7" name="Text 5"/>
          <p:cNvSpPr/>
          <p:nvPr/>
        </p:nvSpPr>
        <p:spPr>
          <a:xfrm>
            <a:off x="2286000" y="3200400"/>
            <a:ext cx="4572000" cy="685800"/>
          </a:xfrm>
          <a:prstGeom prst="rect">
            <a:avLst/>
          </a:prstGeom>
          <a:noFill/>
          <a:ln/>
        </p:spPr>
        <p:txBody>
          <a:bodyPr wrap="square" lIns="0" tIns="0" rIns="0" bIns="0" rtlCol="0" anchor="ctr"/>
          <a:lstStyle/>
          <a:p>
            <a:pPr algn="ctr" indent="0" marL="0">
              <a:buNone/>
            </a:pPr>
            <a:r>
              <a:rPr lang="en-US" sz="1800" b="1" dirty="0">
                <a:solidFill>
                  <a:srgbClr val="0F1C2E"/>
                </a:solidFill>
                <a:latin typeface="Trebuchet MS" pitchFamily="34" charset="0"/>
                <a:ea typeface="Trebuchet MS" pitchFamily="34" charset="-122"/>
                <a:cs typeface="Trebuchet MS" pitchFamily="34" charset="-120"/>
              </a:rPr>
              <a:t>pptx2video.z0a.net</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Canva — デザインも含めて量産したい方へ</dc:title>
  <dc:subject>PptxGenJS Presentation</dc:subject>
  <dc:creator>PptxGenJS</dc:creator>
  <cp:lastModifiedBy>PptxGenJS</cp:lastModifiedBy>
  <cp:revision>1</cp:revision>
  <dcterms:created xsi:type="dcterms:W3CDTF">2026-04-03T02:37:47Z</dcterms:created>
  <dcterms:modified xsi:type="dcterms:W3CDTF">2026-04-03T02:37:47Z</dcterms:modified>
</cp:coreProperties>
</file>