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Beautiful.aiはPPTX書き出しに有料プランが必要です。書き出し後は必ずPowerPointで確認してください。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スマートレイアウトシステムを活用してください。書き出し前にノートを記入することが必須です。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書き出し前に制御行を記入し、書き出し後にPowerPointで確認してください。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有料プランが必須なのが主なハードルです。レイアウトの制約は多くのユーザーにとって機能です。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Beautiful.aiのPPTXをpptx2videoにアップロードしてください。ナレーション付きの動画が自動で生成されます。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3474720" cy="5143500"/>
          </a:xfrm>
          <a:prstGeom prst="rect">
            <a:avLst/>
          </a:prstGeom>
          <a:solidFill>
            <a:srgbClr val="112240"/>
          </a:solidFill>
          <a:ln w="12700">
            <a:solidFill>
              <a:srgbClr val="112240"/>
            </a:solidFill>
            <a:prstDash val="solid"/>
          </a:ln>
        </p:spPr>
      </p:sp>
      <p:sp>
        <p:nvSpPr>
          <p:cNvPr id="3" name="Shape 1"/>
          <p:cNvSpPr/>
          <p:nvPr/>
        </p:nvSpPr>
        <p:spPr>
          <a:xfrm>
            <a:off x="0" y="0"/>
            <a:ext cx="9144000" cy="64008"/>
          </a:xfrm>
          <a:prstGeom prst="rect">
            <a:avLst/>
          </a:prstGeom>
          <a:solidFill>
            <a:srgbClr val="00C2CB"/>
          </a:solidFill>
          <a:ln w="12700">
            <a:solidFill>
              <a:srgbClr val="00C2CB"/>
            </a:solidFill>
            <a:prstDash val="solid"/>
          </a:ln>
        </p:spPr>
      </p:sp>
      <p:sp>
        <p:nvSpPr>
          <p:cNvPr id="4" name="Shape 2"/>
          <p:cNvSpPr/>
          <p:nvPr/>
        </p:nvSpPr>
        <p:spPr>
          <a:xfrm>
            <a:off x="3474720" y="64008"/>
            <a:ext cx="64008" cy="5079492"/>
          </a:xfrm>
          <a:prstGeom prst="rect">
            <a:avLst/>
          </a:prstGeom>
          <a:solidFill>
            <a:srgbClr val="00C2CB"/>
          </a:solidFill>
          <a:ln w="12700">
            <a:solidFill>
              <a:srgbClr val="00C2CB"/>
            </a:solidFill>
            <a:prstDash val="solid"/>
          </a:ln>
        </p:spPr>
      </p:sp>
      <p:sp>
        <p:nvSpPr>
          <p:cNvPr id="5" name="Shape 3"/>
          <p:cNvSpPr/>
          <p:nvPr/>
        </p:nvSpPr>
        <p:spPr>
          <a:xfrm>
            <a:off x="320040" y="320040"/>
            <a:ext cx="1737360" cy="347472"/>
          </a:xfrm>
          <a:prstGeom prst="roundRect">
            <a:avLst>
              <a:gd name="adj" fmla="val 26316"/>
            </a:avLst>
          </a:prstGeom>
          <a:solidFill>
            <a:srgbClr val="00C2CB"/>
          </a:solidFill>
          <a:ln w="12700">
            <a:solidFill>
              <a:srgbClr val="00C2CB"/>
            </a:solidFill>
            <a:prstDash val="solid"/>
          </a:ln>
        </p:spPr>
      </p:sp>
      <p:sp>
        <p:nvSpPr>
          <p:cNvPr id="6" name="Text 4"/>
          <p:cNvSpPr/>
          <p:nvPr/>
        </p:nvSpPr>
        <p:spPr>
          <a:xfrm>
            <a:off x="320040" y="320040"/>
            <a:ext cx="1737360" cy="347472"/>
          </a:xfrm>
          <a:prstGeom prst="rect">
            <a:avLst/>
          </a:prstGeom>
          <a:noFill/>
          <a:ln/>
        </p:spPr>
        <p:txBody>
          <a:bodyPr wrap="square" lIns="0" tIns="0" rIns="0" bIns="0" rtlCol="0" anchor="ctr"/>
          <a:lstStyle/>
          <a:p>
            <a:pPr algn="ctr" indent="0" marL="0">
              <a:buNone/>
            </a:pPr>
            <a:r>
              <a:rPr lang="en-US" sz="1000" b="1" dirty="0">
                <a:solidFill>
                  <a:srgbClr val="080F1A"/>
                </a:solidFill>
                <a:latin typeface="Calibri" pitchFamily="34" charset="0"/>
                <a:ea typeface="Calibri" pitchFamily="34" charset="-122"/>
                <a:cs typeface="Calibri" pitchFamily="34" charset="-120"/>
              </a:rPr>
              <a:t>第2回 全6回</a:t>
            </a:r>
            <a:endParaRPr lang="en-US" sz="1000" dirty="0"/>
          </a:p>
        </p:txBody>
      </p:sp>
      <p:sp>
        <p:nvSpPr>
          <p:cNvPr id="7" name="Shape 5"/>
          <p:cNvSpPr/>
          <p:nvPr/>
        </p:nvSpPr>
        <p:spPr>
          <a:xfrm>
            <a:off x="594360" y="822960"/>
            <a:ext cx="2286000" cy="2286000"/>
          </a:xfrm>
          <a:prstGeom prst="ellipse">
            <a:avLst/>
          </a:prstGeom>
          <a:solidFill>
            <a:srgbClr val="00C2CB"/>
          </a:solidFill>
          <a:ln w="12700">
            <a:solidFill>
              <a:srgbClr val="00C2CB"/>
            </a:solidFill>
            <a:prstDash val="solid"/>
          </a:ln>
        </p:spPr>
      </p:sp>
      <p:pic>
        <p:nvPicPr>
          <p:cNvPr id="8" name="Image 0" descr="preencoded.png">    </p:cNvPr>
          <p:cNvPicPr>
            <a:picLocks noChangeAspect="1"/>
          </p:cNvPicPr>
          <p:nvPr/>
        </p:nvPicPr>
        <p:blipFill>
          <a:blip r:embed="rId1"/>
          <a:stretch>
            <a:fillRect/>
          </a:stretch>
        </p:blipFill>
        <p:spPr>
          <a:xfrm>
            <a:off x="822960" y="1005840"/>
            <a:ext cx="1828800" cy="1828800"/>
          </a:xfrm>
          <a:prstGeom prst="rect">
            <a:avLst/>
          </a:prstGeom>
        </p:spPr>
      </p:pic>
      <p:sp>
        <p:nvSpPr>
          <p:cNvPr id="9" name="Text 6"/>
          <p:cNvSpPr/>
          <p:nvPr/>
        </p:nvSpPr>
        <p:spPr>
          <a:xfrm>
            <a:off x="182880" y="4572000"/>
            <a:ext cx="3108960" cy="365760"/>
          </a:xfrm>
          <a:prstGeom prst="rect">
            <a:avLst/>
          </a:prstGeom>
          <a:noFill/>
          <a:ln/>
        </p:spPr>
        <p:txBody>
          <a:bodyPr wrap="square" rtlCol="0" anchor="ctr"/>
          <a:lstStyle/>
          <a:p>
            <a:pPr algn="ctr" indent="0" marL="0">
              <a:buNone/>
            </a:pPr>
            <a:r>
              <a:rPr lang="en-US" sz="900" dirty="0">
                <a:solidFill>
                  <a:srgbClr val="6B8CAE"/>
                </a:solidFill>
                <a:latin typeface="Calibri" pitchFamily="34" charset="0"/>
                <a:ea typeface="Calibri" pitchFamily="34" charset="-122"/>
                <a:cs typeface="Calibri" pitchFamily="34" charset="-120"/>
              </a:rPr>
              <a:t>pptx2video.z0a.net</a:t>
            </a:r>
            <a:endParaRPr lang="en-US" sz="900" dirty="0"/>
          </a:p>
        </p:txBody>
      </p:sp>
      <p:sp>
        <p:nvSpPr>
          <p:cNvPr id="10" name="Text 7"/>
          <p:cNvSpPr/>
          <p:nvPr/>
        </p:nvSpPr>
        <p:spPr>
          <a:xfrm>
            <a:off x="3749040" y="502920"/>
            <a:ext cx="5212080" cy="1737360"/>
          </a:xfrm>
          <a:prstGeom prst="rect">
            <a:avLst/>
          </a:prstGeom>
          <a:noFill/>
          <a:ln/>
        </p:spPr>
        <p:txBody>
          <a:bodyPr wrap="square" rtlCol="0" anchor="t"/>
          <a:lstStyle/>
          <a:p>
            <a:pPr algn="l" indent="0" marL="0">
              <a:buNone/>
            </a:pPr>
            <a:r>
              <a:rPr lang="en-US" sz="3400" b="1" dirty="0">
                <a:solidFill>
                  <a:srgbClr val="FFFFFF"/>
                </a:solidFill>
                <a:latin typeface="Trebuchet MS" pitchFamily="34" charset="0"/>
                <a:ea typeface="Trebuchet MS" pitchFamily="34" charset="-122"/>
                <a:cs typeface="Trebuchet MS" pitchFamily="34" charset="-120"/>
              </a:rPr>
              <a:t>Beautiful.ai</a:t>
            </a:r>
            <a:endParaRPr lang="en-US" sz="3400" dirty="0"/>
          </a:p>
          <a:p>
            <a:pPr algn="l" indent="0" marL="0">
              <a:buNone/>
            </a:pPr>
            <a:r>
              <a:rPr lang="en-US" sz="3400" b="1" dirty="0">
                <a:solidFill>
                  <a:srgbClr val="FFFFFF"/>
                </a:solidFill>
                <a:latin typeface="Trebuchet MS" pitchFamily="34" charset="0"/>
                <a:ea typeface="Trebuchet MS" pitchFamily="34" charset="-122"/>
                <a:cs typeface="Trebuchet MS" pitchFamily="34" charset="-120"/>
              </a:rPr>
              <a:t>80点でいいから</a:t>
            </a:r>
            <a:endParaRPr lang="en-US" sz="3400" dirty="0"/>
          </a:p>
          <a:p>
            <a:pPr algn="l" indent="0" marL="0">
              <a:buNone/>
            </a:pPr>
            <a:r>
              <a:rPr lang="en-US" sz="3400" b="1" dirty="0">
                <a:solidFill>
                  <a:srgbClr val="FFFFFF"/>
                </a:solidFill>
                <a:latin typeface="Trebuchet MS" pitchFamily="34" charset="0"/>
                <a:ea typeface="Trebuchet MS" pitchFamily="34" charset="-122"/>
                <a:cs typeface="Trebuchet MS" pitchFamily="34" charset="-120"/>
              </a:rPr>
              <a:t>素早く整えたい方へ</a:t>
            </a:r>
            <a:endParaRPr lang="en-US" sz="3400" dirty="0"/>
          </a:p>
        </p:txBody>
      </p:sp>
      <p:sp>
        <p:nvSpPr>
          <p:cNvPr id="11" name="Text 8"/>
          <p:cNvSpPr/>
          <p:nvPr/>
        </p:nvSpPr>
        <p:spPr>
          <a:xfrm>
            <a:off x="3749040" y="2331720"/>
            <a:ext cx="5120640" cy="640080"/>
          </a:xfrm>
          <a:prstGeom prst="rect">
            <a:avLst/>
          </a:prstGeom>
          <a:noFill/>
          <a:ln/>
        </p:spPr>
        <p:txBody>
          <a:bodyPr wrap="square" rtlCol="0" anchor="ctr"/>
          <a:lstStyle/>
          <a:p>
            <a:pPr algn="l" indent="0" marL="0">
              <a:buNone/>
            </a:pPr>
            <a:r>
              <a:rPr lang="en-US" sz="1400" dirty="0">
                <a:solidFill>
                  <a:srgbClr val="00C2CB"/>
                </a:solidFill>
                <a:latin typeface="Calibri" pitchFamily="34" charset="0"/>
                <a:ea typeface="Calibri" pitchFamily="34" charset="-122"/>
                <a:cs typeface="Calibri" pitchFamily="34" charset="-120"/>
              </a:rPr>
              <a:t>デザイナー不要のプロ品質レイアウト</a:t>
            </a:r>
            <a:endParaRPr lang="en-US" sz="1400" dirty="0"/>
          </a:p>
        </p:txBody>
      </p:sp>
      <p:sp>
        <p:nvSpPr>
          <p:cNvPr id="12" name="Shape 9"/>
          <p:cNvSpPr/>
          <p:nvPr/>
        </p:nvSpPr>
        <p:spPr>
          <a:xfrm>
            <a:off x="3749040" y="3063240"/>
            <a:ext cx="5029200" cy="0"/>
          </a:xfrm>
          <a:prstGeom prst="line">
            <a:avLst/>
          </a:prstGeom>
          <a:noFill/>
          <a:ln w="19050">
            <a:solidFill>
              <a:srgbClr val="1A3050"/>
            </a:solidFill>
            <a:prstDash val="solid"/>
          </a:ln>
        </p:spPr>
      </p:sp>
      <p:sp>
        <p:nvSpPr>
          <p:cNvPr id="13" name="Shape 10"/>
          <p:cNvSpPr/>
          <p:nvPr/>
        </p:nvSpPr>
        <p:spPr>
          <a:xfrm>
            <a:off x="3749040" y="3291840"/>
            <a:ext cx="1600200" cy="91440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4" name="Text 11"/>
          <p:cNvSpPr/>
          <p:nvPr/>
        </p:nvSpPr>
        <p:spPr>
          <a:xfrm>
            <a:off x="3749040" y="3337560"/>
            <a:ext cx="1600200" cy="457200"/>
          </a:xfrm>
          <a:prstGeom prst="rect">
            <a:avLst/>
          </a:prstGeom>
          <a:noFill/>
          <a:ln/>
        </p:spPr>
        <p:txBody>
          <a:bodyPr wrap="square" lIns="0" tIns="0" rIns="0" bIns="0" rtlCol="0" anchor="ctr"/>
          <a:lstStyle/>
          <a:p>
            <a:pPr algn="ctr" indent="0" marL="0">
              <a:buNone/>
            </a:pPr>
            <a:r>
              <a:rPr lang="en-US" sz="1600" b="1" dirty="0">
                <a:solidFill>
                  <a:srgbClr val="00C2CB"/>
                </a:solidFill>
                <a:latin typeface="Trebuchet MS" pitchFamily="34" charset="0"/>
                <a:ea typeface="Trebuchet MS" pitchFamily="34" charset="-122"/>
                <a:cs typeface="Trebuchet MS" pitchFamily="34" charset="-120"/>
              </a:rPr>
              <a:t>7枚</a:t>
            </a:r>
            <a:endParaRPr lang="en-US" sz="1600" dirty="0"/>
          </a:p>
        </p:txBody>
      </p:sp>
      <p:sp>
        <p:nvSpPr>
          <p:cNvPr id="15" name="Text 12"/>
          <p:cNvSpPr/>
          <p:nvPr/>
        </p:nvSpPr>
        <p:spPr>
          <a:xfrm>
            <a:off x="3749040" y="3794760"/>
            <a:ext cx="1600200" cy="320040"/>
          </a:xfrm>
          <a:prstGeom prst="rect">
            <a:avLst/>
          </a:prstGeom>
          <a:noFill/>
          <a:ln/>
        </p:spPr>
        <p:txBody>
          <a:bodyPr wrap="square" lIns="0" tIns="0" rIns="0" bIns="0" rtlCol="0" anchor="ctr"/>
          <a:lstStyle/>
          <a:p>
            <a:pPr algn="ctr" indent="0" marL="0">
              <a:buNone/>
            </a:pPr>
            <a:r>
              <a:rPr lang="en-US" sz="900" dirty="0">
                <a:solidFill>
                  <a:srgbClr val="6B8CAE"/>
                </a:solidFill>
                <a:latin typeface="Calibri" pitchFamily="34" charset="0"/>
                <a:ea typeface="Calibri" pitchFamily="34" charset="-122"/>
                <a:cs typeface="Calibri" pitchFamily="34" charset="-120"/>
              </a:rPr>
              <a:t>スライド構成</a:t>
            </a:r>
            <a:endParaRPr lang="en-US" sz="900" dirty="0"/>
          </a:p>
        </p:txBody>
      </p:sp>
      <p:sp>
        <p:nvSpPr>
          <p:cNvPr id="16" name="Shape 13"/>
          <p:cNvSpPr/>
          <p:nvPr/>
        </p:nvSpPr>
        <p:spPr>
          <a:xfrm>
            <a:off x="5486400" y="3291840"/>
            <a:ext cx="1600200" cy="91440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7" name="Text 14"/>
          <p:cNvSpPr/>
          <p:nvPr/>
        </p:nvSpPr>
        <p:spPr>
          <a:xfrm>
            <a:off x="5486400" y="3337560"/>
            <a:ext cx="1600200" cy="457200"/>
          </a:xfrm>
          <a:prstGeom prst="rect">
            <a:avLst/>
          </a:prstGeom>
          <a:noFill/>
          <a:ln/>
        </p:spPr>
        <p:txBody>
          <a:bodyPr wrap="square" lIns="0" tIns="0" rIns="0" bIns="0" rtlCol="0" anchor="ctr"/>
          <a:lstStyle/>
          <a:p>
            <a:pPr algn="ctr" indent="0" marL="0">
              <a:buNone/>
            </a:pPr>
            <a:r>
              <a:rPr lang="en-US" sz="1600" b="1" dirty="0">
                <a:solidFill>
                  <a:srgbClr val="00C2CB"/>
                </a:solidFill>
                <a:latin typeface="Trebuchet MS" pitchFamily="34" charset="0"/>
                <a:ea typeface="Trebuchet MS" pitchFamily="34" charset="-122"/>
                <a:cs typeface="Trebuchet MS" pitchFamily="34" charset="-120"/>
              </a:rPr>
              <a:t>2言語</a:t>
            </a:r>
            <a:endParaRPr lang="en-US" sz="1600" dirty="0"/>
          </a:p>
        </p:txBody>
      </p:sp>
      <p:sp>
        <p:nvSpPr>
          <p:cNvPr id="18" name="Text 15"/>
          <p:cNvSpPr/>
          <p:nvPr/>
        </p:nvSpPr>
        <p:spPr>
          <a:xfrm>
            <a:off x="5486400" y="3794760"/>
            <a:ext cx="1600200" cy="320040"/>
          </a:xfrm>
          <a:prstGeom prst="rect">
            <a:avLst/>
          </a:prstGeom>
          <a:noFill/>
          <a:ln/>
        </p:spPr>
        <p:txBody>
          <a:bodyPr wrap="square" lIns="0" tIns="0" rIns="0" bIns="0" rtlCol="0" anchor="ctr"/>
          <a:lstStyle/>
          <a:p>
            <a:pPr algn="ctr" indent="0" marL="0">
              <a:buNone/>
            </a:pPr>
            <a:r>
              <a:rPr lang="en-US" sz="900" dirty="0">
                <a:solidFill>
                  <a:srgbClr val="6B8CAE"/>
                </a:solidFill>
                <a:latin typeface="Calibri" pitchFamily="34" charset="0"/>
                <a:ea typeface="Calibri" pitchFamily="34" charset="-122"/>
                <a:cs typeface="Calibri" pitchFamily="34" charset="-120"/>
              </a:rPr>
              <a:t>EN + JA</a:t>
            </a:r>
            <a:endParaRPr lang="en-US" sz="900" dirty="0"/>
          </a:p>
        </p:txBody>
      </p:sp>
      <p:sp>
        <p:nvSpPr>
          <p:cNvPr id="19" name="Shape 16"/>
          <p:cNvSpPr/>
          <p:nvPr/>
        </p:nvSpPr>
        <p:spPr>
          <a:xfrm>
            <a:off x="7223760" y="3291840"/>
            <a:ext cx="1600200" cy="91440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20" name="Text 17"/>
          <p:cNvSpPr/>
          <p:nvPr/>
        </p:nvSpPr>
        <p:spPr>
          <a:xfrm>
            <a:off x="7223760" y="3337560"/>
            <a:ext cx="1600200" cy="457200"/>
          </a:xfrm>
          <a:prstGeom prst="rect">
            <a:avLst/>
          </a:prstGeom>
          <a:noFill/>
          <a:ln/>
        </p:spPr>
        <p:txBody>
          <a:bodyPr wrap="square" lIns="0" tIns="0" rIns="0" bIns="0" rtlCol="0" anchor="ctr"/>
          <a:lstStyle/>
          <a:p>
            <a:pPr algn="ctr" indent="0" marL="0">
              <a:buNone/>
            </a:pPr>
            <a:r>
              <a:rPr lang="en-US" sz="1600" b="1" dirty="0">
                <a:solidFill>
                  <a:srgbClr val="00C2CB"/>
                </a:solidFill>
                <a:latin typeface="Trebuchet MS" pitchFamily="34" charset="0"/>
                <a:ea typeface="Trebuchet MS" pitchFamily="34" charset="-122"/>
                <a:cs typeface="Trebuchet MS" pitchFamily="34" charset="-120"/>
              </a:rPr>
              <a:t>100%</a:t>
            </a:r>
            <a:endParaRPr lang="en-US" sz="1600" dirty="0"/>
          </a:p>
        </p:txBody>
      </p:sp>
      <p:sp>
        <p:nvSpPr>
          <p:cNvPr id="21" name="Text 18"/>
          <p:cNvSpPr/>
          <p:nvPr/>
        </p:nvSpPr>
        <p:spPr>
          <a:xfrm>
            <a:off x="7223760" y="3794760"/>
            <a:ext cx="1600200" cy="320040"/>
          </a:xfrm>
          <a:prstGeom prst="rect">
            <a:avLst/>
          </a:prstGeom>
          <a:noFill/>
          <a:ln/>
        </p:spPr>
        <p:txBody>
          <a:bodyPr wrap="square" lIns="0" tIns="0" rIns="0" bIns="0" rtlCol="0" anchor="ctr"/>
          <a:lstStyle/>
          <a:p>
            <a:pPr algn="ctr" indent="0" marL="0">
              <a:buNone/>
            </a:pPr>
            <a:r>
              <a:rPr lang="en-US" sz="900" dirty="0">
                <a:solidFill>
                  <a:srgbClr val="6B8CAE"/>
                </a:solidFill>
                <a:latin typeface="Calibri" pitchFamily="34" charset="0"/>
                <a:ea typeface="Calibri" pitchFamily="34" charset="-122"/>
                <a:cs typeface="Calibri" pitchFamily="34" charset="-120"/>
              </a:rPr>
              <a:t>ナレーション対応</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2CB"/>
          </a:solidFill>
          <a:ln w="12700">
            <a:solidFill>
              <a:srgbClr val="00C2CB"/>
            </a:solidFill>
            <a:prstDash val="solid"/>
          </a:ln>
        </p:spPr>
      </p:sp>
      <p:sp>
        <p:nvSpPr>
          <p:cNvPr id="3" name="Shape 1"/>
          <p:cNvSpPr/>
          <p:nvPr/>
        </p:nvSpPr>
        <p:spPr>
          <a:xfrm>
            <a:off x="365760" y="182880"/>
            <a:ext cx="64008" cy="502920"/>
          </a:xfrm>
          <a:prstGeom prst="rect">
            <a:avLst/>
          </a:prstGeom>
          <a:solidFill>
            <a:srgbClr val="00C2CB"/>
          </a:solidFill>
          <a:ln w="12700">
            <a:solidFill>
              <a:srgbClr val="00C2CB"/>
            </a:solidFill>
            <a:prstDash val="solid"/>
          </a:ln>
        </p:spPr>
      </p:sp>
      <p:sp>
        <p:nvSpPr>
          <p:cNvPr id="4" name="Text 2"/>
          <p:cNvSpPr/>
          <p:nvPr/>
        </p:nvSpPr>
        <p:spPr>
          <a:xfrm>
            <a:off x="548640" y="182880"/>
            <a:ext cx="7315200" cy="502920"/>
          </a:xfrm>
          <a:prstGeom prst="rect">
            <a:avLst/>
          </a:prstGeom>
          <a:noFill/>
          <a:ln/>
        </p:spPr>
        <p:txBody>
          <a:bodyPr wrap="square" rtlCol="0" anchor="ctr"/>
          <a:lstStyle/>
          <a:p>
            <a:pPr indent="0" marL="0">
              <a:buNone/>
            </a:pPr>
            <a:r>
              <a:rPr lang="en-US" sz="2000" b="1" dirty="0">
                <a:solidFill>
                  <a:srgbClr val="FFFFFF"/>
                </a:solidFill>
                <a:latin typeface="Trebuchet MS" pitchFamily="34" charset="0"/>
                <a:ea typeface="Trebuchet MS" pitchFamily="34" charset="-122"/>
                <a:cs typeface="Trebuchet MS" pitchFamily="34" charset="-120"/>
              </a:rPr>
              <a:t>こんな方に向いています</a:t>
            </a:r>
            <a:endParaRPr lang="en-US" sz="2000" dirty="0"/>
          </a:p>
        </p:txBody>
      </p:sp>
      <p:sp>
        <p:nvSpPr>
          <p:cNvPr id="5" name="Shape 3"/>
          <p:cNvSpPr/>
          <p:nvPr/>
        </p:nvSpPr>
        <p:spPr>
          <a:xfrm>
            <a:off x="365760" y="777240"/>
            <a:ext cx="8412480" cy="0"/>
          </a:xfrm>
          <a:prstGeom prst="line">
            <a:avLst/>
          </a:prstGeom>
          <a:noFill/>
          <a:ln w="12700">
            <a:solidFill>
              <a:srgbClr val="1A3050"/>
            </a:solidFill>
            <a:prstDash val="solid"/>
          </a:ln>
        </p:spPr>
      </p:sp>
      <p:sp>
        <p:nvSpPr>
          <p:cNvPr id="6" name="Shape 4"/>
          <p:cNvSpPr/>
          <p:nvPr/>
        </p:nvSpPr>
        <p:spPr>
          <a:xfrm>
            <a:off x="365760" y="1005840"/>
            <a:ext cx="777240" cy="777240"/>
          </a:xfrm>
          <a:prstGeom prst="ellipse">
            <a:avLst/>
          </a:prstGeom>
          <a:solidFill>
            <a:srgbClr val="00C2CB"/>
          </a:solidFill>
          <a:ln w="12700">
            <a:solidFill>
              <a:srgbClr val="00C2CB"/>
            </a:solidFill>
            <a:prstDash val="solid"/>
          </a:ln>
        </p:spPr>
      </p:sp>
      <p:pic>
        <p:nvPicPr>
          <p:cNvPr id="7" name="Image 0" descr="preencoded.png">    </p:cNvPr>
          <p:cNvPicPr>
            <a:picLocks noChangeAspect="1"/>
          </p:cNvPicPr>
          <p:nvPr/>
        </p:nvPicPr>
        <p:blipFill>
          <a:blip r:embed="rId1"/>
          <a:stretch>
            <a:fillRect/>
          </a:stretch>
        </p:blipFill>
        <p:spPr>
          <a:xfrm>
            <a:off x="493776" y="1133856"/>
            <a:ext cx="521208" cy="521208"/>
          </a:xfrm>
          <a:prstGeom prst="rect">
            <a:avLst/>
          </a:prstGeom>
        </p:spPr>
      </p:pic>
      <p:sp>
        <p:nvSpPr>
          <p:cNvPr id="8" name="Shape 5"/>
          <p:cNvSpPr/>
          <p:nvPr/>
        </p:nvSpPr>
        <p:spPr>
          <a:xfrm>
            <a:off x="1325880" y="1005840"/>
            <a:ext cx="7406640" cy="77724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9" name="Text 6"/>
          <p:cNvSpPr/>
          <p:nvPr/>
        </p:nvSpPr>
        <p:spPr>
          <a:xfrm>
            <a:off x="1508760" y="1042416"/>
            <a:ext cx="7132320" cy="292608"/>
          </a:xfrm>
          <a:prstGeom prst="rect">
            <a:avLst/>
          </a:prstGeom>
          <a:noFill/>
          <a:ln/>
        </p:spPr>
        <p:txBody>
          <a:bodyPr wrap="square" lIns="0" tIns="0" rIns="0" bIns="0" rtlCol="0" anchor="ctr"/>
          <a:lstStyle/>
          <a:p>
            <a:pPr indent="0" marL="0">
              <a:buNone/>
            </a:pPr>
            <a:r>
              <a:rPr lang="en-US" sz="1300" b="1" dirty="0">
                <a:solidFill>
                  <a:srgbClr val="00C2CB"/>
                </a:solidFill>
                <a:latin typeface="Trebuchet MS" pitchFamily="34" charset="0"/>
                <a:ea typeface="Trebuchet MS" pitchFamily="34" charset="-122"/>
                <a:cs typeface="Trebuchet MS" pitchFamily="34" charset="-120"/>
              </a:rPr>
              <a:t>デザインに時間をかけたくない方</a:t>
            </a:r>
            <a:endParaRPr lang="en-US" sz="1300" dirty="0"/>
          </a:p>
        </p:txBody>
      </p:sp>
      <p:sp>
        <p:nvSpPr>
          <p:cNvPr id="10" name="Text 7"/>
          <p:cNvSpPr/>
          <p:nvPr/>
        </p:nvSpPr>
        <p:spPr>
          <a:xfrm>
            <a:off x="1508760" y="1335024"/>
            <a:ext cx="7132320" cy="347472"/>
          </a:xfrm>
          <a:prstGeom prst="rect">
            <a:avLst/>
          </a:prstGeom>
          <a:noFill/>
          <a:ln/>
        </p:spPr>
        <p:txBody>
          <a:bodyPr wrap="square" lIns="0" tIns="0" rIns="0" bIns="0" rtlCol="0" anchor="ctr"/>
          <a:lstStyle/>
          <a:p>
            <a:pPr indent="0" marL="0">
              <a:buNone/>
            </a:pPr>
            <a:r>
              <a:rPr lang="en-US" sz="1200" dirty="0">
                <a:solidFill>
                  <a:srgbClr val="D6E4F0"/>
                </a:solidFill>
                <a:latin typeface="Calibri" pitchFamily="34" charset="0"/>
                <a:ea typeface="Calibri" pitchFamily="34" charset="-122"/>
                <a:cs typeface="Calibri" pitchFamily="34" charset="-120"/>
              </a:rPr>
              <a:t>Beautiful.aiはレイアウトの判断を自動化します。コンテンツ作成に専念できます。</a:t>
            </a:r>
            <a:endParaRPr lang="en-US" sz="1200" dirty="0"/>
          </a:p>
        </p:txBody>
      </p:sp>
      <p:sp>
        <p:nvSpPr>
          <p:cNvPr id="11" name="Shape 8"/>
          <p:cNvSpPr/>
          <p:nvPr/>
        </p:nvSpPr>
        <p:spPr>
          <a:xfrm>
            <a:off x="365760" y="2240280"/>
            <a:ext cx="777240" cy="777240"/>
          </a:xfrm>
          <a:prstGeom prst="ellipse">
            <a:avLst/>
          </a:prstGeom>
          <a:solidFill>
            <a:srgbClr val="00C2CB"/>
          </a:solidFill>
          <a:ln w="12700">
            <a:solidFill>
              <a:srgbClr val="00C2CB"/>
            </a:solidFill>
            <a:prstDash val="solid"/>
          </a:ln>
        </p:spPr>
      </p:sp>
      <p:pic>
        <p:nvPicPr>
          <p:cNvPr id="12" name="Image 1" descr="preencoded.png">    </p:cNvPr>
          <p:cNvPicPr>
            <a:picLocks noChangeAspect="1"/>
          </p:cNvPicPr>
          <p:nvPr/>
        </p:nvPicPr>
        <p:blipFill>
          <a:blip r:embed="rId2"/>
          <a:stretch>
            <a:fillRect/>
          </a:stretch>
        </p:blipFill>
        <p:spPr>
          <a:xfrm>
            <a:off x="493776" y="2368296"/>
            <a:ext cx="521208" cy="521208"/>
          </a:xfrm>
          <a:prstGeom prst="rect">
            <a:avLst/>
          </a:prstGeom>
        </p:spPr>
      </p:pic>
      <p:sp>
        <p:nvSpPr>
          <p:cNvPr id="13" name="Shape 9"/>
          <p:cNvSpPr/>
          <p:nvPr/>
        </p:nvSpPr>
        <p:spPr>
          <a:xfrm>
            <a:off x="1325880" y="2240280"/>
            <a:ext cx="7406640" cy="77724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4" name="Text 10"/>
          <p:cNvSpPr/>
          <p:nvPr/>
        </p:nvSpPr>
        <p:spPr>
          <a:xfrm>
            <a:off x="1508760" y="2276856"/>
            <a:ext cx="7132320" cy="292608"/>
          </a:xfrm>
          <a:prstGeom prst="rect">
            <a:avLst/>
          </a:prstGeom>
          <a:noFill/>
          <a:ln/>
        </p:spPr>
        <p:txBody>
          <a:bodyPr wrap="square" lIns="0" tIns="0" rIns="0" bIns="0" rtlCol="0" anchor="ctr"/>
          <a:lstStyle/>
          <a:p>
            <a:pPr indent="0" marL="0">
              <a:buNone/>
            </a:pPr>
            <a:r>
              <a:rPr lang="en-US" sz="1300" b="1" dirty="0">
                <a:solidFill>
                  <a:srgbClr val="00C2CB"/>
                </a:solidFill>
                <a:latin typeface="Trebuchet MS" pitchFamily="34" charset="0"/>
                <a:ea typeface="Trebuchet MS" pitchFamily="34" charset="-122"/>
                <a:cs typeface="Trebuchet MS" pitchFamily="34" charset="-120"/>
              </a:rPr>
              <a:t>デザイナー不要でプロ品質を出したい方</a:t>
            </a:r>
            <a:endParaRPr lang="en-US" sz="1300" dirty="0"/>
          </a:p>
        </p:txBody>
      </p:sp>
      <p:sp>
        <p:nvSpPr>
          <p:cNvPr id="15" name="Text 11"/>
          <p:cNvSpPr/>
          <p:nvPr/>
        </p:nvSpPr>
        <p:spPr>
          <a:xfrm>
            <a:off x="1508760" y="2569464"/>
            <a:ext cx="7132320" cy="347472"/>
          </a:xfrm>
          <a:prstGeom prst="rect">
            <a:avLst/>
          </a:prstGeom>
          <a:noFill/>
          <a:ln/>
        </p:spPr>
        <p:txBody>
          <a:bodyPr wrap="square" lIns="0" tIns="0" rIns="0" bIns="0" rtlCol="0" anchor="ctr"/>
          <a:lstStyle/>
          <a:p>
            <a:pPr indent="0" marL="0">
              <a:buNone/>
            </a:pPr>
            <a:r>
              <a:rPr lang="en-US" sz="1200" dirty="0">
                <a:solidFill>
                  <a:srgbClr val="D6E4F0"/>
                </a:solidFill>
                <a:latin typeface="Calibri" pitchFamily="34" charset="0"/>
                <a:ea typeface="Calibri" pitchFamily="34" charset="-122"/>
                <a:cs typeface="Calibri" pitchFamily="34" charset="-120"/>
              </a:rPr>
              <a:t>スマートレイアウトがデザイン知識なしでも整ったスライドを生成します。</a:t>
            </a:r>
            <a:endParaRPr lang="en-US" sz="1200" dirty="0"/>
          </a:p>
        </p:txBody>
      </p:sp>
      <p:sp>
        <p:nvSpPr>
          <p:cNvPr id="16" name="Shape 12"/>
          <p:cNvSpPr/>
          <p:nvPr/>
        </p:nvSpPr>
        <p:spPr>
          <a:xfrm>
            <a:off x="365760" y="3474720"/>
            <a:ext cx="777240" cy="777240"/>
          </a:xfrm>
          <a:prstGeom prst="ellipse">
            <a:avLst/>
          </a:prstGeom>
          <a:solidFill>
            <a:srgbClr val="00C2CB"/>
          </a:solidFill>
          <a:ln w="12700">
            <a:solidFill>
              <a:srgbClr val="00C2CB"/>
            </a:solidFill>
            <a:prstDash val="solid"/>
          </a:ln>
        </p:spPr>
      </p:sp>
      <p:pic>
        <p:nvPicPr>
          <p:cNvPr id="17" name="Image 2" descr="preencoded.png">    </p:cNvPr>
          <p:cNvPicPr>
            <a:picLocks noChangeAspect="1"/>
          </p:cNvPicPr>
          <p:nvPr/>
        </p:nvPicPr>
        <p:blipFill>
          <a:blip r:embed="rId3"/>
          <a:stretch>
            <a:fillRect/>
          </a:stretch>
        </p:blipFill>
        <p:spPr>
          <a:xfrm>
            <a:off x="493776" y="3602736"/>
            <a:ext cx="521208" cy="521208"/>
          </a:xfrm>
          <a:prstGeom prst="rect">
            <a:avLst/>
          </a:prstGeom>
        </p:spPr>
      </p:pic>
      <p:sp>
        <p:nvSpPr>
          <p:cNvPr id="18" name="Shape 13"/>
          <p:cNvSpPr/>
          <p:nvPr/>
        </p:nvSpPr>
        <p:spPr>
          <a:xfrm>
            <a:off x="1325880" y="3474720"/>
            <a:ext cx="7406640" cy="77724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9" name="Text 14"/>
          <p:cNvSpPr/>
          <p:nvPr/>
        </p:nvSpPr>
        <p:spPr>
          <a:xfrm>
            <a:off x="1508760" y="3511296"/>
            <a:ext cx="7132320" cy="292608"/>
          </a:xfrm>
          <a:prstGeom prst="rect">
            <a:avLst/>
          </a:prstGeom>
          <a:noFill/>
          <a:ln/>
        </p:spPr>
        <p:txBody>
          <a:bodyPr wrap="square" lIns="0" tIns="0" rIns="0" bIns="0" rtlCol="0" anchor="ctr"/>
          <a:lstStyle/>
          <a:p>
            <a:pPr indent="0" marL="0">
              <a:buNone/>
            </a:pPr>
            <a:r>
              <a:rPr lang="en-US" sz="1300" b="1" dirty="0">
                <a:solidFill>
                  <a:srgbClr val="00C2CB"/>
                </a:solidFill>
                <a:latin typeface="Trebuchet MS" pitchFamily="34" charset="0"/>
                <a:ea typeface="Trebuchet MS" pitchFamily="34" charset="-122"/>
                <a:cs typeface="Trebuchet MS" pitchFamily="34" charset="-120"/>
              </a:rPr>
              <a:t>自動化のために課金できる方</a:t>
            </a:r>
            <a:endParaRPr lang="en-US" sz="1300" dirty="0"/>
          </a:p>
        </p:txBody>
      </p:sp>
      <p:sp>
        <p:nvSpPr>
          <p:cNvPr id="20" name="Text 15"/>
          <p:cNvSpPr/>
          <p:nvPr/>
        </p:nvSpPr>
        <p:spPr>
          <a:xfrm>
            <a:off x="1508760" y="3803904"/>
            <a:ext cx="7132320" cy="347472"/>
          </a:xfrm>
          <a:prstGeom prst="rect">
            <a:avLst/>
          </a:prstGeom>
          <a:noFill/>
          <a:ln/>
        </p:spPr>
        <p:txBody>
          <a:bodyPr wrap="square" lIns="0" tIns="0" rIns="0" bIns="0" rtlCol="0" anchor="ctr"/>
          <a:lstStyle/>
          <a:p>
            <a:pPr indent="0" marL="0">
              <a:buNone/>
            </a:pPr>
            <a:r>
              <a:rPr lang="en-US" sz="1200" dirty="0">
                <a:solidFill>
                  <a:srgbClr val="D6E4F0"/>
                </a:solidFill>
                <a:latin typeface="Calibri" pitchFamily="34" charset="0"/>
                <a:ea typeface="Calibri" pitchFamily="34" charset="-122"/>
                <a:cs typeface="Calibri" pitchFamily="34" charset="-120"/>
              </a:rPr>
              <a:t>月額1,800円のコストは、書式設定と整列に費やす時間で十分に回収できます。</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F96167"/>
          </a:solidFill>
          <a:ln w="12700">
            <a:solidFill>
              <a:srgbClr val="F96167"/>
            </a:solidFill>
            <a:prstDash val="solid"/>
          </a:ln>
        </p:spPr>
      </p:sp>
      <p:sp>
        <p:nvSpPr>
          <p:cNvPr id="3" name="Shape 1"/>
          <p:cNvSpPr/>
          <p:nvPr/>
        </p:nvSpPr>
        <p:spPr>
          <a:xfrm>
            <a:off x="365760" y="182880"/>
            <a:ext cx="64008" cy="502920"/>
          </a:xfrm>
          <a:prstGeom prst="rect">
            <a:avLst/>
          </a:prstGeom>
          <a:solidFill>
            <a:srgbClr val="F96167"/>
          </a:solidFill>
          <a:ln w="12700">
            <a:solidFill>
              <a:srgbClr val="F96167"/>
            </a:solidFill>
            <a:prstDash val="solid"/>
          </a:ln>
        </p:spPr>
      </p:sp>
      <p:sp>
        <p:nvSpPr>
          <p:cNvPr id="4" name="Text 2"/>
          <p:cNvSpPr/>
          <p:nvPr/>
        </p:nvSpPr>
        <p:spPr>
          <a:xfrm>
            <a:off x="548640" y="182880"/>
            <a:ext cx="7315200" cy="502920"/>
          </a:xfrm>
          <a:prstGeom prst="rect">
            <a:avLst/>
          </a:prstGeom>
          <a:noFill/>
          <a:ln/>
        </p:spPr>
        <p:txBody>
          <a:bodyPr wrap="square" rtlCol="0" anchor="ctr"/>
          <a:lstStyle/>
          <a:p>
            <a:pPr indent="0" marL="0">
              <a:buNone/>
            </a:pPr>
            <a:r>
              <a:rPr lang="en-US" sz="2200" b="1" dirty="0">
                <a:solidFill>
                  <a:srgbClr val="FFFFFF"/>
                </a:solidFill>
                <a:latin typeface="Trebuchet MS" pitchFamily="34" charset="0"/>
                <a:ea typeface="Trebuchet MS" pitchFamily="34" charset="-122"/>
                <a:cs typeface="Trebuchet MS" pitchFamily="34" charset="-120"/>
              </a:rPr>
              <a:t>セットアップ</a:t>
            </a:r>
            <a:endParaRPr lang="en-US" sz="2200" dirty="0"/>
          </a:p>
        </p:txBody>
      </p:sp>
      <p:sp>
        <p:nvSpPr>
          <p:cNvPr id="5" name="Shape 3"/>
          <p:cNvSpPr/>
          <p:nvPr/>
        </p:nvSpPr>
        <p:spPr>
          <a:xfrm>
            <a:off x="365760" y="777240"/>
            <a:ext cx="8412480" cy="0"/>
          </a:xfrm>
          <a:prstGeom prst="line">
            <a:avLst/>
          </a:prstGeom>
          <a:noFill/>
          <a:ln w="12700">
            <a:solidFill>
              <a:srgbClr val="1A3050"/>
            </a:solidFill>
            <a:prstDash val="solid"/>
          </a:ln>
        </p:spPr>
      </p:sp>
      <p:sp>
        <p:nvSpPr>
          <p:cNvPr id="6" name="Shape 4"/>
          <p:cNvSpPr/>
          <p:nvPr/>
        </p:nvSpPr>
        <p:spPr>
          <a:xfrm>
            <a:off x="365760" y="1005840"/>
            <a:ext cx="566928" cy="566928"/>
          </a:xfrm>
          <a:prstGeom prst="ellipse">
            <a:avLst/>
          </a:prstGeom>
          <a:solidFill>
            <a:srgbClr val="F96167"/>
          </a:solidFill>
          <a:ln w="12700">
            <a:solidFill>
              <a:srgbClr val="F96167"/>
            </a:solidFill>
            <a:prstDash val="solid"/>
          </a:ln>
        </p:spPr>
      </p:sp>
      <p:sp>
        <p:nvSpPr>
          <p:cNvPr id="7" name="Text 5"/>
          <p:cNvSpPr/>
          <p:nvPr/>
        </p:nvSpPr>
        <p:spPr>
          <a:xfrm>
            <a:off x="365760" y="1005840"/>
            <a:ext cx="566928" cy="566928"/>
          </a:xfrm>
          <a:prstGeom prst="rect">
            <a:avLst/>
          </a:prstGeom>
          <a:noFill/>
          <a:ln/>
        </p:spPr>
        <p:txBody>
          <a:bodyPr wrap="square" lIns="0" tIns="0" rIns="0" bIns="0" rtlCol="0" anchor="ctr"/>
          <a:lstStyle/>
          <a:p>
            <a:pPr algn="ctr" indent="0" marL="0">
              <a:buNone/>
            </a:pPr>
            <a:r>
              <a:rPr lang="en-US" sz="1500" b="1" dirty="0">
                <a:solidFill>
                  <a:srgbClr val="080F1A"/>
                </a:solidFill>
                <a:latin typeface="Trebuchet MS" pitchFamily="34" charset="0"/>
                <a:ea typeface="Trebuchet MS" pitchFamily="34" charset="-122"/>
                <a:cs typeface="Trebuchet MS" pitchFamily="34" charset="-120"/>
              </a:rPr>
              <a:t>1</a:t>
            </a:r>
            <a:endParaRPr lang="en-US" sz="1500" dirty="0"/>
          </a:p>
        </p:txBody>
      </p:sp>
      <p:sp>
        <p:nvSpPr>
          <p:cNvPr id="8" name="Shape 6"/>
          <p:cNvSpPr/>
          <p:nvPr/>
        </p:nvSpPr>
        <p:spPr>
          <a:xfrm>
            <a:off x="649224" y="1572768"/>
            <a:ext cx="0" cy="237744"/>
          </a:xfrm>
          <a:prstGeom prst="line">
            <a:avLst/>
          </a:prstGeom>
          <a:noFill/>
          <a:ln w="19050">
            <a:solidFill>
              <a:srgbClr val="1A3050"/>
            </a:solidFill>
            <a:prstDash val="solid"/>
          </a:ln>
        </p:spPr>
      </p:sp>
      <p:sp>
        <p:nvSpPr>
          <p:cNvPr id="9" name="Shape 7"/>
          <p:cNvSpPr/>
          <p:nvPr/>
        </p:nvSpPr>
        <p:spPr>
          <a:xfrm>
            <a:off x="1097280" y="960120"/>
            <a:ext cx="7589520" cy="64008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0" name="Text 8"/>
          <p:cNvSpPr/>
          <p:nvPr/>
        </p:nvSpPr>
        <p:spPr>
          <a:xfrm>
            <a:off x="1280160" y="960120"/>
            <a:ext cx="7315200" cy="640080"/>
          </a:xfrm>
          <a:prstGeom prst="rect">
            <a:avLst/>
          </a:prstGeom>
          <a:noFill/>
          <a:ln/>
        </p:spPr>
        <p:txBody>
          <a:bodyPr wrap="square" rtlCol="0" anchor="ctr"/>
          <a:lstStyle/>
          <a:p>
            <a:pPr indent="0" marL="0">
              <a:buNone/>
            </a:pPr>
            <a:r>
              <a:rPr lang="en-US" sz="1300" dirty="0">
                <a:solidFill>
                  <a:srgbClr val="D6E4F0"/>
                </a:solidFill>
                <a:latin typeface="Calibri" pitchFamily="34" charset="0"/>
                <a:ea typeface="Calibri" pitchFamily="34" charset="-122"/>
                <a:cs typeface="Calibri" pitchFamily="34" charset="-120"/>
              </a:rPr>
              <a:t>有料プランのみ（PPTX書き出しには月額約1,800円〜のプランが必要）</a:t>
            </a:r>
            <a:endParaRPr lang="en-US" sz="1300" dirty="0"/>
          </a:p>
        </p:txBody>
      </p:sp>
      <p:sp>
        <p:nvSpPr>
          <p:cNvPr id="11" name="Shape 9"/>
          <p:cNvSpPr/>
          <p:nvPr/>
        </p:nvSpPr>
        <p:spPr>
          <a:xfrm>
            <a:off x="365760" y="1810512"/>
            <a:ext cx="566928" cy="566928"/>
          </a:xfrm>
          <a:prstGeom prst="ellipse">
            <a:avLst/>
          </a:prstGeom>
          <a:solidFill>
            <a:srgbClr val="F96167"/>
          </a:solidFill>
          <a:ln w="12700">
            <a:solidFill>
              <a:srgbClr val="F96167"/>
            </a:solidFill>
            <a:prstDash val="solid"/>
          </a:ln>
        </p:spPr>
      </p:sp>
      <p:sp>
        <p:nvSpPr>
          <p:cNvPr id="12" name="Text 10"/>
          <p:cNvSpPr/>
          <p:nvPr/>
        </p:nvSpPr>
        <p:spPr>
          <a:xfrm>
            <a:off x="365760" y="1810512"/>
            <a:ext cx="566928" cy="566928"/>
          </a:xfrm>
          <a:prstGeom prst="rect">
            <a:avLst/>
          </a:prstGeom>
          <a:noFill/>
          <a:ln/>
        </p:spPr>
        <p:txBody>
          <a:bodyPr wrap="square" lIns="0" tIns="0" rIns="0" bIns="0" rtlCol="0" anchor="ctr"/>
          <a:lstStyle/>
          <a:p>
            <a:pPr algn="ctr" indent="0" marL="0">
              <a:buNone/>
            </a:pPr>
            <a:r>
              <a:rPr lang="en-US" sz="1500" b="1" dirty="0">
                <a:solidFill>
                  <a:srgbClr val="080F1A"/>
                </a:solidFill>
                <a:latin typeface="Trebuchet MS" pitchFamily="34" charset="0"/>
                <a:ea typeface="Trebuchet MS" pitchFamily="34" charset="-122"/>
                <a:cs typeface="Trebuchet MS" pitchFamily="34" charset="-120"/>
              </a:rPr>
              <a:t>2</a:t>
            </a:r>
            <a:endParaRPr lang="en-US" sz="1500" dirty="0"/>
          </a:p>
        </p:txBody>
      </p:sp>
      <p:sp>
        <p:nvSpPr>
          <p:cNvPr id="13" name="Shape 11"/>
          <p:cNvSpPr/>
          <p:nvPr/>
        </p:nvSpPr>
        <p:spPr>
          <a:xfrm>
            <a:off x="649224" y="2377440"/>
            <a:ext cx="0" cy="237744"/>
          </a:xfrm>
          <a:prstGeom prst="line">
            <a:avLst/>
          </a:prstGeom>
          <a:noFill/>
          <a:ln w="19050">
            <a:solidFill>
              <a:srgbClr val="1A3050"/>
            </a:solidFill>
            <a:prstDash val="solid"/>
          </a:ln>
        </p:spPr>
      </p:sp>
      <p:sp>
        <p:nvSpPr>
          <p:cNvPr id="14" name="Shape 12"/>
          <p:cNvSpPr/>
          <p:nvPr/>
        </p:nvSpPr>
        <p:spPr>
          <a:xfrm>
            <a:off x="1097280" y="1764792"/>
            <a:ext cx="7589520" cy="64008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5" name="Text 13"/>
          <p:cNvSpPr/>
          <p:nvPr/>
        </p:nvSpPr>
        <p:spPr>
          <a:xfrm>
            <a:off x="1280160" y="1764792"/>
            <a:ext cx="7315200" cy="640080"/>
          </a:xfrm>
          <a:prstGeom prst="rect">
            <a:avLst/>
          </a:prstGeom>
          <a:noFill/>
          <a:ln/>
        </p:spPr>
        <p:txBody>
          <a:bodyPr wrap="square" rtlCol="0" anchor="ctr"/>
          <a:lstStyle/>
          <a:p>
            <a:pPr indent="0" marL="0">
              <a:buNone/>
            </a:pPr>
            <a:r>
              <a:rPr lang="en-US" sz="1300" dirty="0">
                <a:solidFill>
                  <a:srgbClr val="D6E4F0"/>
                </a:solidFill>
                <a:latin typeface="Calibri" pitchFamily="34" charset="0"/>
                <a:ea typeface="Calibri" pitchFamily="34" charset="-122"/>
                <a:cs typeface="Calibri" pitchFamily="34" charset="-120"/>
              </a:rPr>
              <a:t>beautiful.aiにサインアップして新しいプレゼンテーションを作成</a:t>
            </a:r>
            <a:endParaRPr lang="en-US" sz="1300" dirty="0"/>
          </a:p>
        </p:txBody>
      </p:sp>
      <p:sp>
        <p:nvSpPr>
          <p:cNvPr id="16" name="Shape 14"/>
          <p:cNvSpPr/>
          <p:nvPr/>
        </p:nvSpPr>
        <p:spPr>
          <a:xfrm>
            <a:off x="365760" y="2615184"/>
            <a:ext cx="566928" cy="566928"/>
          </a:xfrm>
          <a:prstGeom prst="ellipse">
            <a:avLst/>
          </a:prstGeom>
          <a:solidFill>
            <a:srgbClr val="F96167"/>
          </a:solidFill>
          <a:ln w="12700">
            <a:solidFill>
              <a:srgbClr val="F96167"/>
            </a:solidFill>
            <a:prstDash val="solid"/>
          </a:ln>
        </p:spPr>
      </p:sp>
      <p:sp>
        <p:nvSpPr>
          <p:cNvPr id="17" name="Text 15"/>
          <p:cNvSpPr/>
          <p:nvPr/>
        </p:nvSpPr>
        <p:spPr>
          <a:xfrm>
            <a:off x="365760" y="2615184"/>
            <a:ext cx="566928" cy="566928"/>
          </a:xfrm>
          <a:prstGeom prst="rect">
            <a:avLst/>
          </a:prstGeom>
          <a:noFill/>
          <a:ln/>
        </p:spPr>
        <p:txBody>
          <a:bodyPr wrap="square" lIns="0" tIns="0" rIns="0" bIns="0" rtlCol="0" anchor="ctr"/>
          <a:lstStyle/>
          <a:p>
            <a:pPr algn="ctr" indent="0" marL="0">
              <a:buNone/>
            </a:pPr>
            <a:r>
              <a:rPr lang="en-US" sz="1500" b="1" dirty="0">
                <a:solidFill>
                  <a:srgbClr val="080F1A"/>
                </a:solidFill>
                <a:latin typeface="Trebuchet MS" pitchFamily="34" charset="0"/>
                <a:ea typeface="Trebuchet MS" pitchFamily="34" charset="-122"/>
                <a:cs typeface="Trebuchet MS" pitchFamily="34" charset="-120"/>
              </a:rPr>
              <a:t>3</a:t>
            </a:r>
            <a:endParaRPr lang="en-US" sz="1500" dirty="0"/>
          </a:p>
        </p:txBody>
      </p:sp>
      <p:sp>
        <p:nvSpPr>
          <p:cNvPr id="18" name="Shape 16"/>
          <p:cNvSpPr/>
          <p:nvPr/>
        </p:nvSpPr>
        <p:spPr>
          <a:xfrm>
            <a:off x="649224" y="3182112"/>
            <a:ext cx="0" cy="237744"/>
          </a:xfrm>
          <a:prstGeom prst="line">
            <a:avLst/>
          </a:prstGeom>
          <a:noFill/>
          <a:ln w="19050">
            <a:solidFill>
              <a:srgbClr val="1A3050"/>
            </a:solidFill>
            <a:prstDash val="solid"/>
          </a:ln>
        </p:spPr>
      </p:sp>
      <p:sp>
        <p:nvSpPr>
          <p:cNvPr id="19" name="Shape 17"/>
          <p:cNvSpPr/>
          <p:nvPr/>
        </p:nvSpPr>
        <p:spPr>
          <a:xfrm>
            <a:off x="1097280" y="2569464"/>
            <a:ext cx="7589520" cy="64008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20" name="Text 18"/>
          <p:cNvSpPr/>
          <p:nvPr/>
        </p:nvSpPr>
        <p:spPr>
          <a:xfrm>
            <a:off x="1280160" y="2569464"/>
            <a:ext cx="7315200" cy="640080"/>
          </a:xfrm>
          <a:prstGeom prst="rect">
            <a:avLst/>
          </a:prstGeom>
          <a:noFill/>
          <a:ln/>
        </p:spPr>
        <p:txBody>
          <a:bodyPr wrap="square" rtlCol="0" anchor="ctr"/>
          <a:lstStyle/>
          <a:p>
            <a:pPr indent="0" marL="0">
              <a:buNone/>
            </a:pPr>
            <a:r>
              <a:rPr lang="en-US" sz="1300" dirty="0">
                <a:solidFill>
                  <a:srgbClr val="D6E4F0"/>
                </a:solidFill>
                <a:latin typeface="Calibri" pitchFamily="34" charset="0"/>
                <a:ea typeface="Calibri" pitchFamily="34" charset="-122"/>
                <a:cs typeface="Calibri" pitchFamily="34" charset="-120"/>
              </a:rPr>
              <a:t>PPTX書き出し：ファイル → ダウンロード → PowerPoint</a:t>
            </a:r>
            <a:endParaRPr lang="en-US" sz="1300" dirty="0"/>
          </a:p>
        </p:txBody>
      </p:sp>
      <p:sp>
        <p:nvSpPr>
          <p:cNvPr id="21" name="Shape 19"/>
          <p:cNvSpPr/>
          <p:nvPr/>
        </p:nvSpPr>
        <p:spPr>
          <a:xfrm>
            <a:off x="365760" y="3419856"/>
            <a:ext cx="566928" cy="566928"/>
          </a:xfrm>
          <a:prstGeom prst="ellipse">
            <a:avLst/>
          </a:prstGeom>
          <a:solidFill>
            <a:srgbClr val="F96167"/>
          </a:solidFill>
          <a:ln w="12700">
            <a:solidFill>
              <a:srgbClr val="F96167"/>
            </a:solidFill>
            <a:prstDash val="solid"/>
          </a:ln>
        </p:spPr>
      </p:sp>
      <p:sp>
        <p:nvSpPr>
          <p:cNvPr id="22" name="Text 20"/>
          <p:cNvSpPr/>
          <p:nvPr/>
        </p:nvSpPr>
        <p:spPr>
          <a:xfrm>
            <a:off x="365760" y="3419856"/>
            <a:ext cx="566928" cy="566928"/>
          </a:xfrm>
          <a:prstGeom prst="rect">
            <a:avLst/>
          </a:prstGeom>
          <a:noFill/>
          <a:ln/>
        </p:spPr>
        <p:txBody>
          <a:bodyPr wrap="square" lIns="0" tIns="0" rIns="0" bIns="0" rtlCol="0" anchor="ctr"/>
          <a:lstStyle/>
          <a:p>
            <a:pPr algn="ctr" indent="0" marL="0">
              <a:buNone/>
            </a:pPr>
            <a:r>
              <a:rPr lang="en-US" sz="1500" b="1" dirty="0">
                <a:solidFill>
                  <a:srgbClr val="080F1A"/>
                </a:solidFill>
                <a:latin typeface="Trebuchet MS" pitchFamily="34" charset="0"/>
                <a:ea typeface="Trebuchet MS" pitchFamily="34" charset="-122"/>
                <a:cs typeface="Trebuchet MS" pitchFamily="34" charset="-120"/>
              </a:rPr>
              <a:t>4</a:t>
            </a:r>
            <a:endParaRPr lang="en-US" sz="1500" dirty="0"/>
          </a:p>
        </p:txBody>
      </p:sp>
      <p:sp>
        <p:nvSpPr>
          <p:cNvPr id="23" name="Shape 21"/>
          <p:cNvSpPr/>
          <p:nvPr/>
        </p:nvSpPr>
        <p:spPr>
          <a:xfrm>
            <a:off x="1097280" y="3374136"/>
            <a:ext cx="7589520" cy="64008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24" name="Text 22"/>
          <p:cNvSpPr/>
          <p:nvPr/>
        </p:nvSpPr>
        <p:spPr>
          <a:xfrm>
            <a:off x="1280160" y="3374136"/>
            <a:ext cx="7315200" cy="640080"/>
          </a:xfrm>
          <a:prstGeom prst="rect">
            <a:avLst/>
          </a:prstGeom>
          <a:noFill/>
          <a:ln/>
        </p:spPr>
        <p:txBody>
          <a:bodyPr wrap="square" rtlCol="0" anchor="ctr"/>
          <a:lstStyle/>
          <a:p>
            <a:pPr indent="0" marL="0">
              <a:buNone/>
            </a:pPr>
            <a:r>
              <a:rPr lang="en-US" sz="1300" dirty="0">
                <a:solidFill>
                  <a:srgbClr val="D6E4F0"/>
                </a:solidFill>
                <a:latin typeface="Calibri" pitchFamily="34" charset="0"/>
                <a:ea typeface="Calibri" pitchFamily="34" charset="-122"/>
                <a:cs typeface="Calibri" pitchFamily="34" charset="-120"/>
              </a:rPr>
              <a:t>書き出し後、PowerPointで開きノートが正しく転送されたか確認</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2CB"/>
          </a:solidFill>
          <a:ln w="12700">
            <a:solidFill>
              <a:srgbClr val="00C2CB"/>
            </a:solidFill>
            <a:prstDash val="solid"/>
          </a:ln>
        </p:spPr>
      </p:sp>
      <p:sp>
        <p:nvSpPr>
          <p:cNvPr id="3" name="Shape 1"/>
          <p:cNvSpPr/>
          <p:nvPr/>
        </p:nvSpPr>
        <p:spPr>
          <a:xfrm>
            <a:off x="365760" y="182880"/>
            <a:ext cx="64008" cy="502920"/>
          </a:xfrm>
          <a:prstGeom prst="rect">
            <a:avLst/>
          </a:prstGeom>
          <a:solidFill>
            <a:srgbClr val="00C2CB"/>
          </a:solidFill>
          <a:ln w="12700">
            <a:solidFill>
              <a:srgbClr val="00C2CB"/>
            </a:solidFill>
            <a:prstDash val="solid"/>
          </a:ln>
        </p:spPr>
      </p:sp>
      <p:sp>
        <p:nvSpPr>
          <p:cNvPr id="4" name="Text 2"/>
          <p:cNvSpPr/>
          <p:nvPr/>
        </p:nvSpPr>
        <p:spPr>
          <a:xfrm>
            <a:off x="548640" y="182880"/>
            <a:ext cx="8229600" cy="502920"/>
          </a:xfrm>
          <a:prstGeom prst="rect">
            <a:avLst/>
          </a:prstGeom>
          <a:noFill/>
          <a:ln/>
        </p:spPr>
        <p:txBody>
          <a:bodyPr wrap="square" rtlCol="0" anchor="ctr"/>
          <a:lstStyle/>
          <a:p>
            <a:pPr indent="0" marL="0">
              <a:buNone/>
            </a:pPr>
            <a:r>
              <a:rPr lang="en-US" sz="1900" b="1" dirty="0">
                <a:solidFill>
                  <a:srgbClr val="FFFFFF"/>
                </a:solidFill>
                <a:latin typeface="Trebuchet MS" pitchFamily="34" charset="0"/>
                <a:ea typeface="Trebuchet MS" pitchFamily="34" charset="-122"/>
                <a:cs typeface="Trebuchet MS" pitchFamily="34" charset="-120"/>
              </a:rPr>
              <a:t>pptx2video対応PPTXの作り方</a:t>
            </a:r>
            <a:endParaRPr lang="en-US" sz="1900" dirty="0"/>
          </a:p>
        </p:txBody>
      </p:sp>
      <p:sp>
        <p:nvSpPr>
          <p:cNvPr id="5" name="Shape 3"/>
          <p:cNvSpPr/>
          <p:nvPr/>
        </p:nvSpPr>
        <p:spPr>
          <a:xfrm>
            <a:off x="365760" y="777240"/>
            <a:ext cx="8412480" cy="0"/>
          </a:xfrm>
          <a:prstGeom prst="line">
            <a:avLst/>
          </a:prstGeom>
          <a:noFill/>
          <a:ln w="12700">
            <a:solidFill>
              <a:srgbClr val="1A3050"/>
            </a:solidFill>
            <a:prstDash val="solid"/>
          </a:ln>
        </p:spPr>
      </p:sp>
      <p:sp>
        <p:nvSpPr>
          <p:cNvPr id="6" name="Shape 4"/>
          <p:cNvSpPr/>
          <p:nvPr/>
        </p:nvSpPr>
        <p:spPr>
          <a:xfrm>
            <a:off x="365760" y="914400"/>
            <a:ext cx="4114800" cy="393192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7" name="Shape 5"/>
          <p:cNvSpPr/>
          <p:nvPr/>
        </p:nvSpPr>
        <p:spPr>
          <a:xfrm>
            <a:off x="365760" y="914400"/>
            <a:ext cx="4114800" cy="384048"/>
          </a:xfrm>
          <a:prstGeom prst="rect">
            <a:avLst/>
          </a:prstGeom>
          <a:solidFill>
            <a:srgbClr val="00C2CB"/>
          </a:solidFill>
          <a:ln w="12700">
            <a:solidFill>
              <a:srgbClr val="00C2CB"/>
            </a:solidFill>
            <a:prstDash val="solid"/>
          </a:ln>
        </p:spPr>
      </p:sp>
      <p:sp>
        <p:nvSpPr>
          <p:cNvPr id="8" name="Text 6"/>
          <p:cNvSpPr/>
          <p:nvPr/>
        </p:nvSpPr>
        <p:spPr>
          <a:xfrm>
            <a:off x="502920" y="914400"/>
            <a:ext cx="3840480" cy="384048"/>
          </a:xfrm>
          <a:prstGeom prst="rect">
            <a:avLst/>
          </a:prstGeom>
          <a:noFill/>
          <a:ln/>
        </p:spPr>
        <p:txBody>
          <a:bodyPr wrap="square" lIns="0" tIns="0" rIns="0" bIns="0" rtlCol="0" anchor="ctr"/>
          <a:lstStyle/>
          <a:p>
            <a:pPr indent="0" marL="0">
              <a:buNone/>
            </a:pPr>
            <a:r>
              <a:rPr lang="en-US" sz="1200" b="1" dirty="0">
                <a:solidFill>
                  <a:srgbClr val="080F1A"/>
                </a:solidFill>
                <a:latin typeface="Trebuchet MS" pitchFamily="34" charset="0"/>
                <a:ea typeface="Trebuchet MS" pitchFamily="34" charset="-122"/>
                <a:cs typeface="Trebuchet MS" pitchFamily="34" charset="-120"/>
              </a:rPr>
              <a:t>スライド構成</a:t>
            </a:r>
            <a:endParaRPr lang="en-US" sz="1200" dirty="0"/>
          </a:p>
        </p:txBody>
      </p:sp>
      <p:sp>
        <p:nvSpPr>
          <p:cNvPr id="9" name="Text 7"/>
          <p:cNvSpPr/>
          <p:nvPr/>
        </p:nvSpPr>
        <p:spPr>
          <a:xfrm>
            <a:off x="502920" y="1371600"/>
            <a:ext cx="3840480" cy="3291840"/>
          </a:xfrm>
          <a:prstGeom prst="rect">
            <a:avLst/>
          </a:prstGeom>
          <a:noFill/>
          <a:ln/>
        </p:spPr>
        <p:txBody>
          <a:bodyPr wrap="square" rtlCol="0" anchor="t"/>
          <a:lstStyle/>
          <a:p>
            <a:pPr indent="0" marL="0">
              <a:buNone/>
            </a:pPr>
            <a:r>
              <a:rPr lang="en-US" sz="1200" dirty="0">
                <a:solidFill>
                  <a:srgbClr val="D6E4F0"/>
                </a:solidFill>
                <a:latin typeface="Calibri" pitchFamily="34" charset="0"/>
                <a:ea typeface="Calibri" pitchFamily="34" charset="-122"/>
                <a:cs typeface="Calibri" pitchFamily="34" charset="-120"/>
              </a:rPr>
              <a:t>スマートレイアウトを活用します。</a:t>
            </a:r>
            <a:endParaRPr lang="en-US" sz="1200" dirty="0"/>
          </a:p>
          <a:p>
            <a:pPr indent="0" marL="0">
              <a:buNone/>
            </a:pP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各スライドに定義されたコンテンツゾーンがあります。</a:t>
            </a:r>
            <a:endParaRPr lang="en-US" sz="1200" dirty="0"/>
          </a:p>
          <a:p>
            <a:pPr indent="0" marL="0">
              <a:buNone/>
            </a:pP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制約と戦わず活用してください。1スライド1メッセージが原則。</a:t>
            </a:r>
            <a:endParaRPr lang="en-US" sz="1200" dirty="0"/>
          </a:p>
          <a:p>
            <a:pPr indent="0" marL="0">
              <a:buNone/>
            </a:pP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タイトル ＝ block 1</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メインコンテンツ ＝ block 2</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複雑なレイアウトは書き出し後にPowerPointで確認</a:t>
            </a:r>
            <a:endParaRPr lang="en-US" sz="1200" dirty="0"/>
          </a:p>
        </p:txBody>
      </p:sp>
      <p:sp>
        <p:nvSpPr>
          <p:cNvPr id="10" name="Shape 8"/>
          <p:cNvSpPr/>
          <p:nvPr/>
        </p:nvSpPr>
        <p:spPr>
          <a:xfrm>
            <a:off x="4663440" y="914400"/>
            <a:ext cx="4114800" cy="393192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1" name="Shape 9"/>
          <p:cNvSpPr/>
          <p:nvPr/>
        </p:nvSpPr>
        <p:spPr>
          <a:xfrm>
            <a:off x="4663440" y="914400"/>
            <a:ext cx="4114800" cy="384048"/>
          </a:xfrm>
          <a:prstGeom prst="rect">
            <a:avLst/>
          </a:prstGeom>
          <a:solidFill>
            <a:srgbClr val="F5A623"/>
          </a:solidFill>
          <a:ln w="12700">
            <a:solidFill>
              <a:srgbClr val="F5A623"/>
            </a:solidFill>
            <a:prstDash val="solid"/>
          </a:ln>
        </p:spPr>
      </p:sp>
      <p:sp>
        <p:nvSpPr>
          <p:cNvPr id="12" name="Text 10"/>
          <p:cNvSpPr/>
          <p:nvPr/>
        </p:nvSpPr>
        <p:spPr>
          <a:xfrm>
            <a:off x="4800600" y="914400"/>
            <a:ext cx="3840480" cy="384048"/>
          </a:xfrm>
          <a:prstGeom prst="rect">
            <a:avLst/>
          </a:prstGeom>
          <a:noFill/>
          <a:ln/>
        </p:spPr>
        <p:txBody>
          <a:bodyPr wrap="square" lIns="0" tIns="0" rIns="0" bIns="0" rtlCol="0" anchor="ctr"/>
          <a:lstStyle/>
          <a:p>
            <a:pPr indent="0" marL="0">
              <a:buNone/>
            </a:pPr>
            <a:r>
              <a:rPr lang="en-US" sz="1200" b="1" dirty="0">
                <a:solidFill>
                  <a:srgbClr val="080F1A"/>
                </a:solidFill>
                <a:latin typeface="Trebuchet MS" pitchFamily="34" charset="0"/>
                <a:ea typeface="Trebuchet MS" pitchFamily="34" charset="-122"/>
                <a:cs typeface="Trebuchet MS" pitchFamily="34" charset="-120"/>
              </a:rPr>
              <a:t>ノートペイン</a:t>
            </a:r>
            <a:endParaRPr lang="en-US" sz="1200" dirty="0"/>
          </a:p>
        </p:txBody>
      </p:sp>
      <p:sp>
        <p:nvSpPr>
          <p:cNvPr id="13" name="Text 11"/>
          <p:cNvSpPr/>
          <p:nvPr/>
        </p:nvSpPr>
        <p:spPr>
          <a:xfrm>
            <a:off x="4800600" y="1371600"/>
            <a:ext cx="3840480" cy="3291840"/>
          </a:xfrm>
          <a:prstGeom prst="rect">
            <a:avLst/>
          </a:prstGeom>
          <a:noFill/>
          <a:ln/>
        </p:spPr>
        <p:txBody>
          <a:bodyPr wrap="square" rtlCol="0" anchor="t"/>
          <a:lstStyle/>
          <a:p>
            <a:pPr indent="0" marL="0">
              <a:buNone/>
            </a:pPr>
            <a:r>
              <a:rPr lang="en-US" sz="1200" dirty="0">
                <a:solidFill>
                  <a:srgbClr val="D6E4F0"/>
                </a:solidFill>
                <a:latin typeface="Calibri" pitchFamily="34" charset="0"/>
                <a:ea typeface="Calibri" pitchFamily="34" charset="-122"/>
                <a:cs typeface="Calibri" pitchFamily="34" charset="-120"/>
              </a:rPr>
              <a:t>各スライド下部のノートアイコンをクリック。</a:t>
            </a:r>
            <a:endParaRPr lang="en-US" sz="1200" dirty="0"/>
          </a:p>
          <a:p>
            <a:pPr indent="0" marL="0">
              <a:buNone/>
            </a:pP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書き出し前にナレーション原稿を入力してください。</a:t>
            </a:r>
            <a:endParaRPr lang="en-US" sz="1200" dirty="0"/>
          </a:p>
          <a:p>
            <a:pPr indent="0" marL="0">
              <a:buNone/>
            </a:pP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このステップを省略しないこと。</a:t>
            </a:r>
            <a:endParaRPr lang="en-US" sz="1200" dirty="0"/>
          </a:p>
          <a:p>
            <a:pPr indent="0" marL="0">
              <a:buNone/>
            </a:pP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記入例：</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「このスライドでは3つの主要製品機能を紹介します。各機能によりオンボーディング時間が30%以上短縮されます。」</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2CB"/>
          </a:solidFill>
          <a:ln w="12700">
            <a:solidFill>
              <a:srgbClr val="00C2CB"/>
            </a:solidFill>
            <a:prstDash val="solid"/>
          </a:ln>
        </p:spPr>
      </p:sp>
      <p:sp>
        <p:nvSpPr>
          <p:cNvPr id="3" name="Shape 1"/>
          <p:cNvSpPr/>
          <p:nvPr/>
        </p:nvSpPr>
        <p:spPr>
          <a:xfrm>
            <a:off x="365760" y="182880"/>
            <a:ext cx="64008" cy="502920"/>
          </a:xfrm>
          <a:prstGeom prst="rect">
            <a:avLst/>
          </a:prstGeom>
          <a:solidFill>
            <a:srgbClr val="00C2CB"/>
          </a:solidFill>
          <a:ln w="12700">
            <a:solidFill>
              <a:srgbClr val="00C2CB"/>
            </a:solidFill>
            <a:prstDash val="solid"/>
          </a:ln>
        </p:spPr>
      </p:sp>
      <p:sp>
        <p:nvSpPr>
          <p:cNvPr id="4" name="Text 2"/>
          <p:cNvSpPr/>
          <p:nvPr/>
        </p:nvSpPr>
        <p:spPr>
          <a:xfrm>
            <a:off x="548640" y="182880"/>
            <a:ext cx="8229600" cy="502920"/>
          </a:xfrm>
          <a:prstGeom prst="rect">
            <a:avLst/>
          </a:prstGeom>
          <a:noFill/>
          <a:ln/>
        </p:spPr>
        <p:txBody>
          <a:bodyPr wrap="square" rtlCol="0" anchor="ctr"/>
          <a:lstStyle/>
          <a:p>
            <a:pPr indent="0" marL="0">
              <a:buNone/>
            </a:pPr>
            <a:r>
              <a:rPr lang="en-US" sz="1800" b="1" dirty="0">
                <a:solidFill>
                  <a:srgbClr val="FFFFFF"/>
                </a:solidFill>
                <a:latin typeface="Trebuchet MS" pitchFamily="34" charset="0"/>
                <a:ea typeface="Trebuchet MS" pitchFamily="34" charset="-122"/>
                <a:cs typeface="Trebuchet MS" pitchFamily="34" charset="-120"/>
              </a:rPr>
              <a:t>Beautiful.aiのノートに制御行を記入</a:t>
            </a:r>
            <a:endParaRPr lang="en-US" sz="1800" dirty="0"/>
          </a:p>
        </p:txBody>
      </p:sp>
      <p:sp>
        <p:nvSpPr>
          <p:cNvPr id="5" name="Shape 3"/>
          <p:cNvSpPr/>
          <p:nvPr/>
        </p:nvSpPr>
        <p:spPr>
          <a:xfrm>
            <a:off x="365760" y="822960"/>
            <a:ext cx="8412480" cy="347472"/>
          </a:xfrm>
          <a:prstGeom prst="rect">
            <a:avLst/>
          </a:prstGeom>
          <a:solidFill>
            <a:srgbClr val="1A1A2E"/>
          </a:solidFill>
          <a:ln w="12700">
            <a:solidFill>
              <a:srgbClr val="1A3050"/>
            </a:solidFill>
            <a:prstDash val="solid"/>
          </a:ln>
        </p:spPr>
      </p:sp>
      <p:sp>
        <p:nvSpPr>
          <p:cNvPr id="6" name="Shape 4"/>
          <p:cNvSpPr/>
          <p:nvPr/>
        </p:nvSpPr>
        <p:spPr>
          <a:xfrm>
            <a:off x="594360" y="932688"/>
            <a:ext cx="164592" cy="164592"/>
          </a:xfrm>
          <a:prstGeom prst="ellipse">
            <a:avLst/>
          </a:prstGeom>
          <a:solidFill>
            <a:srgbClr val="F96167"/>
          </a:solidFill>
          <a:ln w="12700">
            <a:solidFill>
              <a:srgbClr val="F96167"/>
            </a:solidFill>
            <a:prstDash val="solid"/>
          </a:ln>
        </p:spPr>
      </p:sp>
      <p:sp>
        <p:nvSpPr>
          <p:cNvPr id="7" name="Shape 5"/>
          <p:cNvSpPr/>
          <p:nvPr/>
        </p:nvSpPr>
        <p:spPr>
          <a:xfrm>
            <a:off x="914400" y="932688"/>
            <a:ext cx="164592" cy="164592"/>
          </a:xfrm>
          <a:prstGeom prst="ellipse">
            <a:avLst/>
          </a:prstGeom>
          <a:solidFill>
            <a:srgbClr val="F5A623"/>
          </a:solidFill>
          <a:ln w="12700">
            <a:solidFill>
              <a:srgbClr val="F5A623"/>
            </a:solidFill>
            <a:prstDash val="solid"/>
          </a:ln>
        </p:spPr>
      </p:sp>
      <p:sp>
        <p:nvSpPr>
          <p:cNvPr id="8" name="Shape 6"/>
          <p:cNvSpPr/>
          <p:nvPr/>
        </p:nvSpPr>
        <p:spPr>
          <a:xfrm>
            <a:off x="1234440" y="932688"/>
            <a:ext cx="164592" cy="164592"/>
          </a:xfrm>
          <a:prstGeom prst="ellipse">
            <a:avLst/>
          </a:prstGeom>
          <a:solidFill>
            <a:srgbClr val="00C2CB"/>
          </a:solidFill>
          <a:ln w="12700">
            <a:solidFill>
              <a:srgbClr val="00C2CB"/>
            </a:solidFill>
            <a:prstDash val="solid"/>
          </a:ln>
        </p:spPr>
      </p:sp>
      <p:sp>
        <p:nvSpPr>
          <p:cNvPr id="9" name="Text 7"/>
          <p:cNvSpPr/>
          <p:nvPr/>
        </p:nvSpPr>
        <p:spPr>
          <a:xfrm>
            <a:off x="1828800" y="850392"/>
            <a:ext cx="5486400" cy="292608"/>
          </a:xfrm>
          <a:prstGeom prst="rect">
            <a:avLst/>
          </a:prstGeom>
          <a:noFill/>
          <a:ln/>
        </p:spPr>
        <p:txBody>
          <a:bodyPr wrap="square" lIns="0" tIns="0" rIns="0" bIns="0" rtlCol="0" anchor="ctr"/>
          <a:lstStyle/>
          <a:p>
            <a:pPr algn="ctr" indent="0" marL="0">
              <a:buNone/>
            </a:pPr>
            <a:r>
              <a:rPr lang="en-US" sz="1000" dirty="0">
                <a:solidFill>
                  <a:srgbClr val="6B8CAE"/>
                </a:solidFill>
                <a:latin typeface="Consolas" pitchFamily="34" charset="0"/>
                <a:ea typeface="Consolas" pitchFamily="34" charset="-122"/>
                <a:cs typeface="Consolas" pitchFamily="34" charset="-120"/>
              </a:rPr>
              <a:t>notes.txt — 制御行</a:t>
            </a:r>
            <a:endParaRPr lang="en-US" sz="1000" dirty="0"/>
          </a:p>
        </p:txBody>
      </p:sp>
      <p:sp>
        <p:nvSpPr>
          <p:cNvPr id="10" name="Shape 8"/>
          <p:cNvSpPr/>
          <p:nvPr/>
        </p:nvSpPr>
        <p:spPr>
          <a:xfrm>
            <a:off x="365760" y="1170432"/>
            <a:ext cx="8412480" cy="3017520"/>
          </a:xfrm>
          <a:prstGeom prst="rect">
            <a:avLst/>
          </a:prstGeom>
          <a:solidFill>
            <a:srgbClr val="050B12"/>
          </a:solidFill>
          <a:ln w="12700">
            <a:solidFill>
              <a:srgbClr val="1A3050"/>
            </a:solidFill>
            <a:prstDash val="solid"/>
          </a:ln>
        </p:spPr>
      </p:sp>
      <p:sp>
        <p:nvSpPr>
          <p:cNvPr id="11" name="Text 9"/>
          <p:cNvSpPr/>
          <p:nvPr/>
        </p:nvSpPr>
        <p:spPr>
          <a:xfrm>
            <a:off x="594360" y="1234440"/>
            <a:ext cx="7955280" cy="2834640"/>
          </a:xfrm>
          <a:prstGeom prst="rect">
            <a:avLst/>
          </a:prstGeom>
          <a:noFill/>
          <a:ln/>
        </p:spPr>
        <p:txBody>
          <a:bodyPr wrap="square" rtlCol="0" anchor="t"/>
          <a:lstStyle/>
          <a:p>
            <a:pPr algn="l" indent="0" marL="0">
              <a:buNone/>
            </a:pPr>
            <a:r>
              <a:rPr lang="en-US" sz="1150" dirty="0">
                <a:solidFill>
                  <a:srgbClr val="9ECBFF"/>
                </a:solidFill>
                <a:latin typeface="Consolas" pitchFamily="34" charset="0"/>
                <a:ea typeface="Consolas" pitchFamily="34" charset="-122"/>
                <a:cs typeface="Consolas" pitchFamily="34" charset="-120"/>
              </a:rPr>
              <a:t>[SESSION:start id=1]</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[HIGHLIGHT:on block=1]</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このスライドでは3つの主要製品機能を紹介します。</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[PAUSE:1]</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[HIGHLIGHT:off]</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[SESSION:end id=1]</a:t>
            </a:r>
            <a:endParaRPr lang="en-US" sz="1150" dirty="0"/>
          </a:p>
          <a:p>
            <a:pPr algn="l" indent="0" marL="0">
              <a:buNone/>
            </a:pP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[SESSION:start id=2]</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[HIGHLIGHT:on block=2]</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[EMPHASIS]</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各機能によりオンボーディング時間が30%以上短縮されます。</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[HIGHLIGHT:off]</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[SESSION:end id=2]</a:t>
            </a:r>
            <a:endParaRPr lang="en-US" sz="1150" dirty="0"/>
          </a:p>
        </p:txBody>
      </p:sp>
      <p:sp>
        <p:nvSpPr>
          <p:cNvPr id="12" name="Shape 10"/>
          <p:cNvSpPr/>
          <p:nvPr/>
        </p:nvSpPr>
        <p:spPr>
          <a:xfrm>
            <a:off x="365760" y="4343400"/>
            <a:ext cx="8412480" cy="502920"/>
          </a:xfrm>
          <a:prstGeom prst="rect">
            <a:avLst/>
          </a:prstGeom>
          <a:solidFill>
            <a:srgbClr val="112240"/>
          </a:solidFill>
          <a:ln w="12700">
            <a:solidFill>
              <a:srgbClr val="F5A623"/>
            </a:solidFill>
            <a:prstDash val="solid"/>
          </a:ln>
        </p:spPr>
      </p:sp>
      <p:sp>
        <p:nvSpPr>
          <p:cNvPr id="13" name="Shape 11"/>
          <p:cNvSpPr/>
          <p:nvPr/>
        </p:nvSpPr>
        <p:spPr>
          <a:xfrm>
            <a:off x="365760" y="4343400"/>
            <a:ext cx="502920" cy="502920"/>
          </a:xfrm>
          <a:prstGeom prst="rect">
            <a:avLst/>
          </a:prstGeom>
          <a:solidFill>
            <a:srgbClr val="F5A623"/>
          </a:solidFill>
          <a:ln w="12700">
            <a:solidFill>
              <a:srgbClr val="F5A623"/>
            </a:solidFill>
            <a:prstDash val="solid"/>
          </a:ln>
        </p:spPr>
      </p:sp>
      <p:sp>
        <p:nvSpPr>
          <p:cNvPr id="14" name="Text 12"/>
          <p:cNvSpPr/>
          <p:nvPr/>
        </p:nvSpPr>
        <p:spPr>
          <a:xfrm>
            <a:off x="365760" y="4343400"/>
            <a:ext cx="502920" cy="502920"/>
          </a:xfrm>
          <a:prstGeom prst="rect">
            <a:avLst/>
          </a:prstGeom>
          <a:noFill/>
          <a:ln/>
        </p:spPr>
        <p:txBody>
          <a:bodyPr wrap="square" lIns="0" tIns="0" rIns="0" bIns="0" rtlCol="0" anchor="ctr"/>
          <a:lstStyle/>
          <a:p>
            <a:pPr algn="ctr" indent="0" marL="0">
              <a:buNone/>
            </a:pPr>
            <a:r>
              <a:rPr lang="en-US" sz="800" b="1" dirty="0">
                <a:solidFill>
                  <a:srgbClr val="080F1A"/>
                </a:solidFill>
                <a:latin typeface="Trebuchet MS" pitchFamily="34" charset="0"/>
                <a:ea typeface="Trebuchet MS" pitchFamily="34" charset="-122"/>
                <a:cs typeface="Trebuchet MS" pitchFamily="34" charset="-120"/>
              </a:rPr>
              <a:t>ポイント</a:t>
            </a:r>
            <a:endParaRPr lang="en-US" sz="800" dirty="0"/>
          </a:p>
        </p:txBody>
      </p:sp>
      <p:sp>
        <p:nvSpPr>
          <p:cNvPr id="15" name="Text 13"/>
          <p:cNvSpPr/>
          <p:nvPr/>
        </p:nvSpPr>
        <p:spPr>
          <a:xfrm>
            <a:off x="960120" y="4343400"/>
            <a:ext cx="7680960" cy="502920"/>
          </a:xfrm>
          <a:prstGeom prst="rect">
            <a:avLst/>
          </a:prstGeom>
          <a:noFill/>
          <a:ln/>
        </p:spPr>
        <p:txBody>
          <a:bodyPr wrap="square" rtlCol="0" anchor="ctr"/>
          <a:lstStyle/>
          <a:p>
            <a:pPr indent="0" marL="0">
              <a:buNone/>
            </a:pPr>
            <a:r>
              <a:rPr lang="en-US" sz="1100" dirty="0">
                <a:solidFill>
                  <a:srgbClr val="D6E4F0"/>
                </a:solidFill>
                <a:latin typeface="Calibri" pitchFamily="34" charset="0"/>
                <a:ea typeface="Calibri" pitchFamily="34" charset="-122"/>
                <a:cs typeface="Calibri" pitchFamily="34" charset="-120"/>
              </a:rPr>
              <a:t>書き出し後にPowerPointで開き、ノートが正しく転送されているか必ず確認すること。</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F96167"/>
          </a:solidFill>
          <a:ln w="12700">
            <a:solidFill>
              <a:srgbClr val="F96167"/>
            </a:solidFill>
            <a:prstDash val="solid"/>
          </a:ln>
        </p:spPr>
      </p:sp>
      <p:sp>
        <p:nvSpPr>
          <p:cNvPr id="3" name="Shape 1"/>
          <p:cNvSpPr/>
          <p:nvPr/>
        </p:nvSpPr>
        <p:spPr>
          <a:xfrm>
            <a:off x="365760" y="182880"/>
            <a:ext cx="64008" cy="502920"/>
          </a:xfrm>
          <a:prstGeom prst="rect">
            <a:avLst/>
          </a:prstGeom>
          <a:solidFill>
            <a:srgbClr val="F96167"/>
          </a:solidFill>
          <a:ln w="12700">
            <a:solidFill>
              <a:srgbClr val="F96167"/>
            </a:solidFill>
            <a:prstDash val="solid"/>
          </a:ln>
        </p:spPr>
      </p:sp>
      <p:sp>
        <p:nvSpPr>
          <p:cNvPr id="4" name="Text 2"/>
          <p:cNvSpPr/>
          <p:nvPr/>
        </p:nvSpPr>
        <p:spPr>
          <a:xfrm>
            <a:off x="548640" y="182880"/>
            <a:ext cx="8229600" cy="502920"/>
          </a:xfrm>
          <a:prstGeom prst="rect">
            <a:avLst/>
          </a:prstGeom>
          <a:noFill/>
          <a:ln/>
        </p:spPr>
        <p:txBody>
          <a:bodyPr wrap="square" rtlCol="0" anchor="ctr"/>
          <a:lstStyle/>
          <a:p>
            <a:pPr indent="0" marL="0">
              <a:buNone/>
            </a:pPr>
            <a:r>
              <a:rPr lang="en-US" sz="2200" b="1" dirty="0">
                <a:solidFill>
                  <a:srgbClr val="FFFFFF"/>
                </a:solidFill>
                <a:latin typeface="Trebuchet MS" pitchFamily="34" charset="0"/>
                <a:ea typeface="Trebuchet MS" pitchFamily="34" charset="-122"/>
                <a:cs typeface="Trebuchet MS" pitchFamily="34" charset="-120"/>
              </a:rPr>
              <a:t>このツールの限界</a:t>
            </a:r>
            <a:endParaRPr lang="en-US" sz="2200" dirty="0"/>
          </a:p>
        </p:txBody>
      </p:sp>
      <p:sp>
        <p:nvSpPr>
          <p:cNvPr id="5" name="Shape 3"/>
          <p:cNvSpPr/>
          <p:nvPr/>
        </p:nvSpPr>
        <p:spPr>
          <a:xfrm>
            <a:off x="365760" y="777240"/>
            <a:ext cx="8412480" cy="0"/>
          </a:xfrm>
          <a:prstGeom prst="line">
            <a:avLst/>
          </a:prstGeom>
          <a:noFill/>
          <a:ln w="12700">
            <a:solidFill>
              <a:srgbClr val="1A3050"/>
            </a:solidFill>
            <a:prstDash val="solid"/>
          </a:ln>
        </p:spPr>
      </p:sp>
      <p:sp>
        <p:nvSpPr>
          <p:cNvPr id="6" name="Shape 4"/>
          <p:cNvSpPr/>
          <p:nvPr/>
        </p:nvSpPr>
        <p:spPr>
          <a:xfrm>
            <a:off x="365760" y="914400"/>
            <a:ext cx="8412480" cy="822960"/>
          </a:xfrm>
          <a:prstGeom prst="rect">
            <a:avLst/>
          </a:prstGeom>
          <a:solidFill>
            <a:srgbClr val="0E1D30"/>
          </a:solidFill>
          <a:ln w="12700">
            <a:solidFill>
              <a:srgbClr val="F96167"/>
            </a:solidFill>
            <a:prstDash val="solid"/>
          </a:ln>
          <a:effectLst>
            <a:outerShdw sx="100000" sy="100000" kx="0" ky="0" algn="bl" rotWithShape="0" blurRad="127000" dist="50800" dir="8100000">
              <a:srgbClr val="000000">
                <a:alpha val="30000"/>
              </a:srgbClr>
            </a:outerShdw>
          </a:effectLst>
        </p:spPr>
      </p:sp>
      <p:sp>
        <p:nvSpPr>
          <p:cNvPr id="7" name="Shape 5"/>
          <p:cNvSpPr/>
          <p:nvPr/>
        </p:nvSpPr>
        <p:spPr>
          <a:xfrm>
            <a:off x="365760" y="914400"/>
            <a:ext cx="256032" cy="822960"/>
          </a:xfrm>
          <a:prstGeom prst="rect">
            <a:avLst/>
          </a:prstGeom>
          <a:solidFill>
            <a:srgbClr val="F96167"/>
          </a:solidFill>
          <a:ln w="12700">
            <a:solidFill>
              <a:srgbClr val="F96167"/>
            </a:solidFill>
            <a:prstDash val="solid"/>
          </a:ln>
        </p:spPr>
      </p:sp>
      <p:sp>
        <p:nvSpPr>
          <p:cNvPr id="8" name="Text 6"/>
          <p:cNvSpPr/>
          <p:nvPr/>
        </p:nvSpPr>
        <p:spPr>
          <a:xfrm>
            <a:off x="777240" y="969264"/>
            <a:ext cx="7863840" cy="292608"/>
          </a:xfrm>
          <a:prstGeom prst="rect">
            <a:avLst/>
          </a:prstGeom>
          <a:noFill/>
          <a:ln/>
        </p:spPr>
        <p:txBody>
          <a:bodyPr wrap="square" lIns="0" tIns="0" rIns="0" bIns="0" rtlCol="0" anchor="ctr"/>
          <a:lstStyle/>
          <a:p>
            <a:pPr indent="0" marL="0">
              <a:buNone/>
            </a:pPr>
            <a:r>
              <a:rPr lang="en-US" sz="1300" b="1" dirty="0">
                <a:solidFill>
                  <a:srgbClr val="F96167"/>
                </a:solidFill>
                <a:latin typeface="Trebuchet MS" pitchFamily="34" charset="0"/>
                <a:ea typeface="Trebuchet MS" pitchFamily="34" charset="-122"/>
                <a:cs typeface="Trebuchet MS" pitchFamily="34" charset="-120"/>
              </a:rPr>
              <a:t>PPTX書き出しは有料プランのみ</a:t>
            </a:r>
            <a:endParaRPr lang="en-US" sz="1300" dirty="0"/>
          </a:p>
        </p:txBody>
      </p:sp>
      <p:sp>
        <p:nvSpPr>
          <p:cNvPr id="9" name="Text 7"/>
          <p:cNvSpPr/>
          <p:nvPr/>
        </p:nvSpPr>
        <p:spPr>
          <a:xfrm>
            <a:off x="777240" y="1261872"/>
            <a:ext cx="7863840" cy="384048"/>
          </a:xfrm>
          <a:prstGeom prst="rect">
            <a:avLst/>
          </a:prstGeom>
          <a:noFill/>
          <a:ln/>
        </p:spPr>
        <p:txBody>
          <a:bodyPr wrap="square" lIns="0" tIns="0" rIns="0" bIns="0" rtlCol="0" anchor="ctr"/>
          <a:lstStyle/>
          <a:p>
            <a:pPr indent="0" marL="0">
              <a:buNone/>
            </a:pPr>
            <a:r>
              <a:rPr lang="en-US" sz="1150" dirty="0">
                <a:solidFill>
                  <a:srgbClr val="D6E4F0"/>
                </a:solidFill>
                <a:latin typeface="Calibri" pitchFamily="34" charset="0"/>
                <a:ea typeface="Calibri" pitchFamily="34" charset="-122"/>
                <a:cs typeface="Calibri" pitchFamily="34" charset="-120"/>
              </a:rPr>
              <a:t>無料プランではpptx2videoで使用できるファイルを出力できません。無料の回避策はありません。</a:t>
            </a:r>
            <a:endParaRPr lang="en-US" sz="1150" dirty="0"/>
          </a:p>
        </p:txBody>
      </p:sp>
      <p:sp>
        <p:nvSpPr>
          <p:cNvPr id="10" name="Shape 8"/>
          <p:cNvSpPr/>
          <p:nvPr/>
        </p:nvSpPr>
        <p:spPr>
          <a:xfrm>
            <a:off x="365760" y="1874520"/>
            <a:ext cx="8412480" cy="822960"/>
          </a:xfrm>
          <a:prstGeom prst="rect">
            <a:avLst/>
          </a:prstGeom>
          <a:solidFill>
            <a:srgbClr val="0E1D30"/>
          </a:solidFill>
          <a:ln w="12700">
            <a:solidFill>
              <a:srgbClr val="F96167"/>
            </a:solidFill>
            <a:prstDash val="solid"/>
          </a:ln>
          <a:effectLst>
            <a:outerShdw sx="100000" sy="100000" kx="0" ky="0" algn="bl" rotWithShape="0" blurRad="127000" dist="50800" dir="8100000">
              <a:srgbClr val="000000">
                <a:alpha val="30000"/>
              </a:srgbClr>
            </a:outerShdw>
          </a:effectLst>
        </p:spPr>
      </p:sp>
      <p:sp>
        <p:nvSpPr>
          <p:cNvPr id="11" name="Shape 9"/>
          <p:cNvSpPr/>
          <p:nvPr/>
        </p:nvSpPr>
        <p:spPr>
          <a:xfrm>
            <a:off x="365760" y="1874520"/>
            <a:ext cx="256032" cy="822960"/>
          </a:xfrm>
          <a:prstGeom prst="rect">
            <a:avLst/>
          </a:prstGeom>
          <a:solidFill>
            <a:srgbClr val="F96167"/>
          </a:solidFill>
          <a:ln w="12700">
            <a:solidFill>
              <a:srgbClr val="F96167"/>
            </a:solidFill>
            <a:prstDash val="solid"/>
          </a:ln>
        </p:spPr>
      </p:sp>
      <p:sp>
        <p:nvSpPr>
          <p:cNvPr id="12" name="Text 10"/>
          <p:cNvSpPr/>
          <p:nvPr/>
        </p:nvSpPr>
        <p:spPr>
          <a:xfrm>
            <a:off x="777240" y="1929384"/>
            <a:ext cx="7863840" cy="292608"/>
          </a:xfrm>
          <a:prstGeom prst="rect">
            <a:avLst/>
          </a:prstGeom>
          <a:noFill/>
          <a:ln/>
        </p:spPr>
        <p:txBody>
          <a:bodyPr wrap="square" lIns="0" tIns="0" rIns="0" bIns="0" rtlCol="0" anchor="ctr"/>
          <a:lstStyle/>
          <a:p>
            <a:pPr indent="0" marL="0">
              <a:buNone/>
            </a:pPr>
            <a:r>
              <a:rPr lang="en-US" sz="1300" b="1" dirty="0">
                <a:solidFill>
                  <a:srgbClr val="F96167"/>
                </a:solidFill>
                <a:latin typeface="Trebuchet MS" pitchFamily="34" charset="0"/>
                <a:ea typeface="Trebuchet MS" pitchFamily="34" charset="-122"/>
                <a:cs typeface="Trebuchet MS" pitchFamily="34" charset="-120"/>
              </a:rPr>
              <a:t>要素の自由な配置は不可</a:t>
            </a:r>
            <a:endParaRPr lang="en-US" sz="1300" dirty="0"/>
          </a:p>
        </p:txBody>
      </p:sp>
      <p:sp>
        <p:nvSpPr>
          <p:cNvPr id="13" name="Text 11"/>
          <p:cNvSpPr/>
          <p:nvPr/>
        </p:nvSpPr>
        <p:spPr>
          <a:xfrm>
            <a:off x="777240" y="2221992"/>
            <a:ext cx="7863840" cy="384048"/>
          </a:xfrm>
          <a:prstGeom prst="rect">
            <a:avLst/>
          </a:prstGeom>
          <a:noFill/>
          <a:ln/>
        </p:spPr>
        <p:txBody>
          <a:bodyPr wrap="square" lIns="0" tIns="0" rIns="0" bIns="0" rtlCol="0" anchor="ctr"/>
          <a:lstStyle/>
          <a:p>
            <a:pPr indent="0" marL="0">
              <a:buNone/>
            </a:pPr>
            <a:r>
              <a:rPr lang="en-US" sz="1150" dirty="0">
                <a:solidFill>
                  <a:srgbClr val="D6E4F0"/>
                </a:solidFill>
                <a:latin typeface="Calibri" pitchFamily="34" charset="0"/>
                <a:ea typeface="Calibri" pitchFamily="34" charset="-122"/>
                <a:cs typeface="Calibri" pitchFamily="34" charset="-120"/>
              </a:rPr>
              <a:t>スマートレイアウトシステムが配置を管理します。ピクセル単位の制御を求める方には不向きです。</a:t>
            </a:r>
            <a:endParaRPr lang="en-US" sz="1150" dirty="0"/>
          </a:p>
        </p:txBody>
      </p:sp>
      <p:sp>
        <p:nvSpPr>
          <p:cNvPr id="14" name="Shape 12"/>
          <p:cNvSpPr/>
          <p:nvPr/>
        </p:nvSpPr>
        <p:spPr>
          <a:xfrm>
            <a:off x="365760" y="2834640"/>
            <a:ext cx="8412480" cy="822960"/>
          </a:xfrm>
          <a:prstGeom prst="rect">
            <a:avLst/>
          </a:prstGeom>
          <a:solidFill>
            <a:srgbClr val="0E1D30"/>
          </a:solidFill>
          <a:ln w="12700">
            <a:solidFill>
              <a:srgbClr val="F96167"/>
            </a:solidFill>
            <a:prstDash val="solid"/>
          </a:ln>
          <a:effectLst>
            <a:outerShdw sx="100000" sy="100000" kx="0" ky="0" algn="bl" rotWithShape="0" blurRad="127000" dist="50800" dir="8100000">
              <a:srgbClr val="000000">
                <a:alpha val="30000"/>
              </a:srgbClr>
            </a:outerShdw>
          </a:effectLst>
        </p:spPr>
      </p:sp>
      <p:sp>
        <p:nvSpPr>
          <p:cNvPr id="15" name="Shape 13"/>
          <p:cNvSpPr/>
          <p:nvPr/>
        </p:nvSpPr>
        <p:spPr>
          <a:xfrm>
            <a:off x="365760" y="2834640"/>
            <a:ext cx="256032" cy="822960"/>
          </a:xfrm>
          <a:prstGeom prst="rect">
            <a:avLst/>
          </a:prstGeom>
          <a:solidFill>
            <a:srgbClr val="F96167"/>
          </a:solidFill>
          <a:ln w="12700">
            <a:solidFill>
              <a:srgbClr val="F96167"/>
            </a:solidFill>
            <a:prstDash val="solid"/>
          </a:ln>
        </p:spPr>
      </p:sp>
      <p:sp>
        <p:nvSpPr>
          <p:cNvPr id="16" name="Text 14"/>
          <p:cNvSpPr/>
          <p:nvPr/>
        </p:nvSpPr>
        <p:spPr>
          <a:xfrm>
            <a:off x="777240" y="2889504"/>
            <a:ext cx="7863840" cy="292608"/>
          </a:xfrm>
          <a:prstGeom prst="rect">
            <a:avLst/>
          </a:prstGeom>
          <a:noFill/>
          <a:ln/>
        </p:spPr>
        <p:txBody>
          <a:bodyPr wrap="square" lIns="0" tIns="0" rIns="0" bIns="0" rtlCol="0" anchor="ctr"/>
          <a:lstStyle/>
          <a:p>
            <a:pPr indent="0" marL="0">
              <a:buNone/>
            </a:pPr>
            <a:r>
              <a:rPr lang="en-US" sz="1300" b="1" dirty="0">
                <a:solidFill>
                  <a:srgbClr val="F96167"/>
                </a:solidFill>
                <a:latin typeface="Trebuchet MS" pitchFamily="34" charset="0"/>
                <a:ea typeface="Trebuchet MS" pitchFamily="34" charset="-122"/>
                <a:cs typeface="Trebuchet MS" pitchFamily="34" charset="-120"/>
              </a:rPr>
              <a:t>書き出し後のノートは要確認</a:t>
            </a:r>
            <a:endParaRPr lang="en-US" sz="1300" dirty="0"/>
          </a:p>
        </p:txBody>
      </p:sp>
      <p:sp>
        <p:nvSpPr>
          <p:cNvPr id="17" name="Text 15"/>
          <p:cNvSpPr/>
          <p:nvPr/>
        </p:nvSpPr>
        <p:spPr>
          <a:xfrm>
            <a:off x="777240" y="3182112"/>
            <a:ext cx="7863840" cy="384048"/>
          </a:xfrm>
          <a:prstGeom prst="rect">
            <a:avLst/>
          </a:prstGeom>
          <a:noFill/>
          <a:ln/>
        </p:spPr>
        <p:txBody>
          <a:bodyPr wrap="square" lIns="0" tIns="0" rIns="0" bIns="0" rtlCol="0" anchor="ctr"/>
          <a:lstStyle/>
          <a:p>
            <a:pPr indent="0" marL="0">
              <a:buNone/>
            </a:pPr>
            <a:r>
              <a:rPr lang="en-US" sz="1150" dirty="0">
                <a:solidFill>
                  <a:srgbClr val="D6E4F0"/>
                </a:solidFill>
                <a:latin typeface="Calibri" pitchFamily="34" charset="0"/>
                <a:ea typeface="Calibri" pitchFamily="34" charset="-122"/>
                <a:cs typeface="Calibri" pitchFamily="34" charset="-120"/>
              </a:rPr>
              <a:t>Beautiful.aiは書き出し時にノートの書式を失うことがあります。必ずPowerPointで確認してください。</a:t>
            </a:r>
            <a:endParaRPr lang="en-US" sz="11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4846320"/>
            <a:ext cx="9144000" cy="297180"/>
          </a:xfrm>
          <a:prstGeom prst="rect">
            <a:avLst/>
          </a:prstGeom>
          <a:solidFill>
            <a:srgbClr val="00C2CB"/>
          </a:solidFill>
          <a:ln w="12700">
            <a:solidFill>
              <a:srgbClr val="00C2CB"/>
            </a:solidFill>
            <a:prstDash val="solid"/>
          </a:ln>
        </p:spPr>
      </p:sp>
      <p:sp>
        <p:nvSpPr>
          <p:cNvPr id="3" name="Shape 1"/>
          <p:cNvSpPr/>
          <p:nvPr/>
        </p:nvSpPr>
        <p:spPr>
          <a:xfrm>
            <a:off x="0" y="0"/>
            <a:ext cx="9144000" cy="64008"/>
          </a:xfrm>
          <a:prstGeom prst="rect">
            <a:avLst/>
          </a:prstGeom>
          <a:solidFill>
            <a:srgbClr val="00C2CB"/>
          </a:solidFill>
          <a:ln w="12700">
            <a:solidFill>
              <a:srgbClr val="00C2CB"/>
            </a:solidFill>
            <a:prstDash val="solid"/>
          </a:ln>
        </p:spPr>
      </p:sp>
      <p:sp>
        <p:nvSpPr>
          <p:cNvPr id="4" name="Shape 2"/>
          <p:cNvSpPr/>
          <p:nvPr/>
        </p:nvSpPr>
        <p:spPr>
          <a:xfrm>
            <a:off x="6217920" y="457200"/>
            <a:ext cx="2560320" cy="2560320"/>
          </a:xfrm>
          <a:prstGeom prst="ellipse">
            <a:avLst/>
          </a:prstGeom>
          <a:solidFill>
            <a:srgbClr val="00C2CB"/>
          </a:solidFill>
          <a:ln w="12700">
            <a:solidFill>
              <a:srgbClr val="00C2CB"/>
            </a:solidFill>
            <a:prstDash val="solid"/>
          </a:ln>
        </p:spPr>
      </p:sp>
      <p:pic>
        <p:nvPicPr>
          <p:cNvPr id="5" name="Image 0" descr="preencoded.png">    </p:cNvPr>
          <p:cNvPicPr>
            <a:picLocks noChangeAspect="1"/>
          </p:cNvPicPr>
          <p:nvPr/>
        </p:nvPicPr>
        <p:blipFill>
          <a:blip r:embed="rId1"/>
          <a:stretch>
            <a:fillRect/>
          </a:stretch>
        </p:blipFill>
        <p:spPr>
          <a:xfrm>
            <a:off x="6583680" y="822960"/>
            <a:ext cx="1828800" cy="1828800"/>
          </a:xfrm>
          <a:prstGeom prst="rect">
            <a:avLst/>
          </a:prstGeom>
        </p:spPr>
      </p:pic>
      <p:sp>
        <p:nvSpPr>
          <p:cNvPr id="6" name="Text 3"/>
          <p:cNvSpPr/>
          <p:nvPr/>
        </p:nvSpPr>
        <p:spPr>
          <a:xfrm>
            <a:off x="457200" y="457200"/>
            <a:ext cx="5486400" cy="411480"/>
          </a:xfrm>
          <a:prstGeom prst="rect">
            <a:avLst/>
          </a:prstGeom>
          <a:noFill/>
          <a:ln/>
        </p:spPr>
        <p:txBody>
          <a:bodyPr wrap="square" rtlCol="0" anchor="ctr"/>
          <a:lstStyle/>
          <a:p>
            <a:pPr indent="0" marL="0">
              <a:buNone/>
            </a:pPr>
            <a:r>
              <a:rPr lang="en-US" sz="1100" b="1" spc="300" kern="0" dirty="0">
                <a:solidFill>
                  <a:srgbClr val="6B8CAE"/>
                </a:solidFill>
                <a:latin typeface="Calibri" pitchFamily="34" charset="0"/>
                <a:ea typeface="Calibri" pitchFamily="34" charset="-122"/>
                <a:cs typeface="Calibri" pitchFamily="34" charset="-120"/>
              </a:rPr>
              <a:t>次のステップ</a:t>
            </a:r>
            <a:endParaRPr lang="en-US" sz="1100" dirty="0"/>
          </a:p>
        </p:txBody>
      </p:sp>
      <p:sp>
        <p:nvSpPr>
          <p:cNvPr id="7" name="Text 4"/>
          <p:cNvSpPr/>
          <p:nvPr/>
        </p:nvSpPr>
        <p:spPr>
          <a:xfrm>
            <a:off x="457200" y="914400"/>
            <a:ext cx="5669280" cy="1645920"/>
          </a:xfrm>
          <a:prstGeom prst="rect">
            <a:avLst/>
          </a:prstGeom>
          <a:noFill/>
          <a:ln/>
        </p:spPr>
        <p:txBody>
          <a:bodyPr wrap="square" rtlCol="0" anchor="ctr"/>
          <a:lstStyle/>
          <a:p>
            <a:pPr indent="0" marL="0">
              <a:buNone/>
            </a:pPr>
            <a:r>
              <a:rPr lang="en-US" sz="3400" b="1" dirty="0">
                <a:solidFill>
                  <a:srgbClr val="FFFFFF"/>
                </a:solidFill>
                <a:latin typeface="Trebuchet MS" pitchFamily="34" charset="0"/>
                <a:ea typeface="Trebuchet MS" pitchFamily="34" charset="-122"/>
                <a:cs typeface="Trebuchet MS" pitchFamily="34" charset="-120"/>
              </a:rPr>
              <a:t>Beautiful.aiの</a:t>
            </a:r>
            <a:endParaRPr lang="en-US" sz="3400" dirty="0"/>
          </a:p>
          <a:p>
            <a:pPr indent="0" marL="0">
              <a:buNone/>
            </a:pPr>
            <a:r>
              <a:rPr lang="en-US" sz="3400" b="1" dirty="0">
                <a:solidFill>
                  <a:srgbClr val="FFFFFF"/>
                </a:solidFill>
                <a:latin typeface="Trebuchet MS" pitchFamily="34" charset="0"/>
                <a:ea typeface="Trebuchet MS" pitchFamily="34" charset="-122"/>
                <a:cs typeface="Trebuchet MS" pitchFamily="34" charset="-120"/>
              </a:rPr>
              <a:t>PPTXが完成したら</a:t>
            </a:r>
            <a:endParaRPr lang="en-US" sz="3400" dirty="0"/>
          </a:p>
        </p:txBody>
      </p:sp>
      <p:sp>
        <p:nvSpPr>
          <p:cNvPr id="8" name="Text 5"/>
          <p:cNvSpPr/>
          <p:nvPr/>
        </p:nvSpPr>
        <p:spPr>
          <a:xfrm>
            <a:off x="457200" y="2651760"/>
            <a:ext cx="5669280" cy="914400"/>
          </a:xfrm>
          <a:prstGeom prst="rect">
            <a:avLst/>
          </a:prstGeom>
          <a:noFill/>
          <a:ln/>
        </p:spPr>
        <p:txBody>
          <a:bodyPr wrap="square" rtlCol="0" anchor="ctr"/>
          <a:lstStyle/>
          <a:p>
            <a:pPr indent="0" marL="0">
              <a:buNone/>
            </a:pPr>
            <a:r>
              <a:rPr lang="en-US" sz="1500" dirty="0">
                <a:solidFill>
                  <a:srgbClr val="D6E4F0"/>
                </a:solidFill>
                <a:latin typeface="Calibri" pitchFamily="34" charset="0"/>
                <a:ea typeface="Calibri" pitchFamily="34" charset="-122"/>
                <a:cs typeface="Calibri" pitchFamily="34" charset="-120"/>
              </a:rPr>
              <a:t>pptx2videoにアップロードするだけで</a:t>
            </a:r>
            <a:endParaRPr lang="en-US" sz="1500" dirty="0"/>
          </a:p>
          <a:p>
            <a:pPr indent="0" marL="0">
              <a:buNone/>
            </a:pPr>
            <a:r>
              <a:rPr lang="en-US" sz="1500" dirty="0">
                <a:solidFill>
                  <a:srgbClr val="D6E4F0"/>
                </a:solidFill>
                <a:latin typeface="Calibri" pitchFamily="34" charset="0"/>
                <a:ea typeface="Calibri" pitchFamily="34" charset="-122"/>
                <a:cs typeface="Calibri" pitchFamily="34" charset="-120"/>
              </a:rPr>
              <a:t>ナレーション付き動画が自動生成されます。</a:t>
            </a:r>
            <a:endParaRPr lang="en-US" sz="1500" dirty="0"/>
          </a:p>
        </p:txBody>
      </p:sp>
      <p:sp>
        <p:nvSpPr>
          <p:cNvPr id="9" name="Shape 6"/>
          <p:cNvSpPr/>
          <p:nvPr/>
        </p:nvSpPr>
        <p:spPr>
          <a:xfrm>
            <a:off x="457200" y="3703320"/>
            <a:ext cx="3474720" cy="658368"/>
          </a:xfrm>
          <a:prstGeom prst="rect">
            <a:avLst/>
          </a:prstGeom>
          <a:solidFill>
            <a:srgbClr val="00C2CB"/>
          </a:solidFill>
          <a:ln w="12700">
            <a:solidFill>
              <a:srgbClr val="00C2CB"/>
            </a:solidFill>
            <a:prstDash val="solid"/>
          </a:ln>
          <a:effectLst>
            <a:outerShdw sx="100000" sy="100000" kx="0" ky="0" algn="bl" rotWithShape="0" blurRad="127000" dist="50800" dir="8100000">
              <a:srgbClr val="000000">
                <a:alpha val="30000"/>
              </a:srgbClr>
            </a:outerShdw>
          </a:effectLst>
        </p:spPr>
      </p:sp>
      <p:sp>
        <p:nvSpPr>
          <p:cNvPr id="10" name="Text 7"/>
          <p:cNvSpPr/>
          <p:nvPr/>
        </p:nvSpPr>
        <p:spPr>
          <a:xfrm>
            <a:off x="457200" y="3703320"/>
            <a:ext cx="3474720" cy="658368"/>
          </a:xfrm>
          <a:prstGeom prst="rect">
            <a:avLst/>
          </a:prstGeom>
          <a:noFill/>
          <a:ln/>
        </p:spPr>
        <p:txBody>
          <a:bodyPr wrap="square" lIns="0" tIns="0" rIns="0" bIns="0" rtlCol="0" anchor="ctr"/>
          <a:lstStyle/>
          <a:p>
            <a:pPr algn="ctr" indent="0" marL="0">
              <a:buNone/>
            </a:pPr>
            <a:r>
              <a:rPr lang="en-US" sz="1600" b="1" dirty="0">
                <a:solidFill>
                  <a:srgbClr val="080F1A"/>
                </a:solidFill>
                <a:latin typeface="Trebuchet MS" pitchFamily="34" charset="0"/>
                <a:ea typeface="Trebuchet MS" pitchFamily="34" charset="-122"/>
                <a:cs typeface="Trebuchet MS" pitchFamily="34" charset="-120"/>
              </a:rPr>
              <a:t>→  pptx2video.z0a.net</a:t>
            </a:r>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2026-04-03T03:00:55Z</dcterms:created>
  <dcterms:modified xsi:type="dcterms:W3CDTF">2026-04-03T03:00:55Z</dcterms:modified>
</cp:coreProperties>
</file>